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1"/>
  </p:notesMasterIdLst>
  <p:sldIdLst>
    <p:sldId id="256" r:id="rId2"/>
    <p:sldId id="295" r:id="rId3"/>
    <p:sldId id="297" r:id="rId4"/>
    <p:sldId id="307" r:id="rId5"/>
    <p:sldId id="298" r:id="rId6"/>
    <p:sldId id="305" r:id="rId7"/>
    <p:sldId id="299" r:id="rId8"/>
    <p:sldId id="309" r:id="rId9"/>
    <p:sldId id="310" r:id="rId10"/>
    <p:sldId id="311" r:id="rId11"/>
    <p:sldId id="300" r:id="rId12"/>
    <p:sldId id="312" r:id="rId13"/>
    <p:sldId id="313" r:id="rId14"/>
    <p:sldId id="301" r:id="rId15"/>
    <p:sldId id="302" r:id="rId16"/>
    <p:sldId id="323" r:id="rId17"/>
    <p:sldId id="303" r:id="rId18"/>
    <p:sldId id="322" r:id="rId19"/>
    <p:sldId id="324" r:id="rId20"/>
    <p:sldId id="325" r:id="rId21"/>
    <p:sldId id="326" r:id="rId22"/>
    <p:sldId id="327" r:id="rId23"/>
    <p:sldId id="328" r:id="rId24"/>
    <p:sldId id="329" r:id="rId25"/>
    <p:sldId id="330" r:id="rId26"/>
    <p:sldId id="331" r:id="rId27"/>
    <p:sldId id="332" r:id="rId28"/>
    <p:sldId id="333" r:id="rId29"/>
    <p:sldId id="334" r:id="rId30"/>
    <p:sldId id="335" r:id="rId31"/>
    <p:sldId id="336" r:id="rId32"/>
    <p:sldId id="337" r:id="rId33"/>
    <p:sldId id="338" r:id="rId34"/>
    <p:sldId id="339" r:id="rId35"/>
    <p:sldId id="340" r:id="rId36"/>
    <p:sldId id="341" r:id="rId37"/>
    <p:sldId id="304" r:id="rId38"/>
    <p:sldId id="296" r:id="rId39"/>
    <p:sldId id="294" r:id="rId40"/>
  </p:sldIdLst>
  <p:sldSz cx="9144000" cy="6858000" type="screen4x3"/>
  <p:notesSz cx="6858000" cy="9144000"/>
  <p:embeddedFontLst>
    <p:embeddedFont>
      <p:font typeface="Candara" panose="020E0502030303020204" pitchFamily="3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E02534BE-AAC2-455F-80B6-41193FDA0774}">
          <p14:sldIdLst>
            <p14:sldId id="256"/>
            <p14:sldId id="295"/>
            <p14:sldId id="297"/>
            <p14:sldId id="307"/>
            <p14:sldId id="298"/>
            <p14:sldId id="305"/>
            <p14:sldId id="299"/>
            <p14:sldId id="309"/>
            <p14:sldId id="310"/>
            <p14:sldId id="311"/>
          </p14:sldIdLst>
        </p14:section>
        <p14:section name="Untitled Section" id="{530FF168-C5B8-4200-B3C6-CBFDA438767B}">
          <p14:sldIdLst/>
        </p14:section>
        <p14:section name="Untitled Section" id="{EF591BF1-7CBA-4E75-BE05-B58C8FB15DF5}">
          <p14:sldIdLst>
            <p14:sldId id="300"/>
            <p14:sldId id="312"/>
            <p14:sldId id="313"/>
            <p14:sldId id="301"/>
            <p14:sldId id="302"/>
            <p14:sldId id="323"/>
            <p14:sldId id="303"/>
            <p14:sldId id="322"/>
            <p14:sldId id="324"/>
            <p14:sldId id="325"/>
            <p14:sldId id="326"/>
            <p14:sldId id="327"/>
            <p14:sldId id="328"/>
            <p14:sldId id="329"/>
            <p14:sldId id="330"/>
            <p14:sldId id="331"/>
            <p14:sldId id="332"/>
            <p14:sldId id="333"/>
            <p14:sldId id="334"/>
            <p14:sldId id="335"/>
            <p14:sldId id="336"/>
            <p14:sldId id="337"/>
            <p14:sldId id="338"/>
            <p14:sldId id="339"/>
            <p14:sldId id="340"/>
            <p14:sldId id="341"/>
            <p14:sldId id="304"/>
            <p14:sldId id="296"/>
            <p14:sldId id="29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6" roundtripDataSignature="AMtx7mh0xsihnaAQnR/7PSBjVcidkV3VY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225" autoAdjust="0"/>
    <p:restoredTop sz="96608"/>
  </p:normalViewPr>
  <p:slideViewPr>
    <p:cSldViewPr snapToGrid="0">
      <p:cViewPr varScale="1">
        <p:scale>
          <a:sx n="92" d="100"/>
          <a:sy n="92" d="100"/>
        </p:scale>
        <p:origin x="642" y="3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customschemas.google.com/relationships/presentationmetadata" Target="metadata"/><Relationship Id="rId20" Type="http://schemas.openxmlformats.org/officeDocument/2006/relationships/slide" Target="slides/slide19.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dirty="0"/>
          </a:p>
        </p:txBody>
      </p:sp>
      <p:sp>
        <p:nvSpPr>
          <p:cNvPr id="44" name="Google Shape;44;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pic>
        <p:nvPicPr>
          <p:cNvPr id="25" name="Google Shape;25;p8" descr="LOGO.gif"/>
          <p:cNvPicPr preferRelativeResize="0"/>
          <p:nvPr/>
        </p:nvPicPr>
        <p:blipFill rotWithShape="1">
          <a:blip r:embed="rId2">
            <a:alphaModFix/>
          </a:blip>
          <a:srcRect b="10713"/>
          <a:stretch/>
        </p:blipFill>
        <p:spPr>
          <a:xfrm>
            <a:off x="6553200" y="228600"/>
            <a:ext cx="2057400" cy="635000"/>
          </a:xfrm>
          <a:prstGeom prst="rect">
            <a:avLst/>
          </a:prstGeom>
          <a:noFill/>
          <a:ln>
            <a:noFill/>
          </a:ln>
        </p:spPr>
      </p:pic>
      <p:grpSp>
        <p:nvGrpSpPr>
          <p:cNvPr id="26" name="Google Shape;26;p8"/>
          <p:cNvGrpSpPr/>
          <p:nvPr/>
        </p:nvGrpSpPr>
        <p:grpSpPr>
          <a:xfrm>
            <a:off x="6146800" y="0"/>
            <a:ext cx="2997200" cy="876300"/>
            <a:chOff x="6096000" y="3924300"/>
            <a:chExt cx="2997200" cy="876300"/>
          </a:xfrm>
        </p:grpSpPr>
        <p:sp>
          <p:nvSpPr>
            <p:cNvPr id="27" name="Google Shape;27;p8"/>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pic>
          <p:nvPicPr>
            <p:cNvPr id="28" name="Google Shape;28;p8" descr="LOGO.gif"/>
            <p:cNvPicPr preferRelativeResize="0"/>
            <p:nvPr/>
          </p:nvPicPr>
          <p:blipFill rotWithShape="1">
            <a:blip r:embed="rId2">
              <a:alphaModFix/>
            </a:blip>
            <a:srcRect b="10713"/>
            <a:stretch/>
          </p:blipFill>
          <p:spPr>
            <a:xfrm>
              <a:off x="6502400" y="4152900"/>
              <a:ext cx="2057400" cy="635000"/>
            </a:xfrm>
            <a:prstGeom prst="rect">
              <a:avLst/>
            </a:prstGeom>
            <a:noFill/>
            <a:ln>
              <a:noFill/>
            </a:ln>
          </p:spPr>
        </p:pic>
        <p:sp>
          <p:nvSpPr>
            <p:cNvPr id="29" name="Google Shape;29;p8"/>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Arial"/>
                <a:ea typeface="Arial"/>
                <a:cs typeface="Arial"/>
                <a:sym typeface="Arial"/>
              </a:endParaRPr>
            </a:p>
          </p:txBody>
        </p:sp>
      </p:grpSp>
      <p:pic>
        <p:nvPicPr>
          <p:cNvPr id="30" name="Google Shape;30;p8" descr="logo.jpg"/>
          <p:cNvPicPr preferRelativeResize="0"/>
          <p:nvPr/>
        </p:nvPicPr>
        <p:blipFill rotWithShape="1">
          <a:blip r:embed="rId3">
            <a:alphaModFix/>
          </a:blip>
          <a:srcRect/>
          <a:stretch/>
        </p:blipFill>
        <p:spPr>
          <a:xfrm>
            <a:off x="6553200" y="228600"/>
            <a:ext cx="1920875" cy="609600"/>
          </a:xfrm>
          <a:prstGeom prst="rect">
            <a:avLst/>
          </a:prstGeom>
          <a:noFill/>
          <a:ln>
            <a:noFill/>
          </a:ln>
        </p:spPr>
      </p:pic>
      <p:sp>
        <p:nvSpPr>
          <p:cNvPr id="31" name="Google Shape;31;p8"/>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2" name="Google Shape;32;p8"/>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 name="Google Shape;33;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dirty="0"/>
              <a:t>22CS016</a:t>
            </a:r>
            <a:endParaRPr dirty="0"/>
          </a:p>
        </p:txBody>
      </p:sp>
      <p:sp>
        <p:nvSpPr>
          <p:cNvPr id="34" name="Google Shape;34;p8"/>
          <p:cNvSpPr txBox="1">
            <a:spLocks noGrp="1"/>
          </p:cNvSpPr>
          <p:nvPr>
            <p:ph type="ftr" idx="11"/>
          </p:nvPr>
        </p:nvSpPr>
        <p:spPr>
          <a:xfrm>
            <a:off x="3211606" y="6356349"/>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5" name="Google Shape;35;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98989"/>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98989"/>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98989"/>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98989"/>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98989"/>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98989"/>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98989"/>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98989"/>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9pPr>
          </a:lstStyle>
          <a:p>
            <a:endParaRPr/>
          </a:p>
        </p:txBody>
      </p:sp>
      <p:sp>
        <p:nvSpPr>
          <p:cNvPr id="11" name="Google Shape;11;p7"/>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98989"/>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r>
              <a:rPr lang="en-US" dirty="0"/>
              <a:t>22CS016</a:t>
            </a:r>
            <a:endParaRPr dirty="0"/>
          </a:p>
        </p:txBody>
      </p:sp>
      <p:sp>
        <p:nvSpPr>
          <p:cNvPr id="13" name="Google Shape;13;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98989"/>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dirty="0"/>
          </a:p>
        </p:txBody>
      </p:sp>
      <p:sp>
        <p:nvSpPr>
          <p:cNvPr id="14" name="Google Shape;14;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98989"/>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98989"/>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98989"/>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98989"/>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98989"/>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98989"/>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98989"/>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98989"/>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
        <p:nvSpPr>
          <p:cNvPr id="15" name="Google Shape;15;p7"/>
          <p:cNvSpPr/>
          <p:nvPr/>
        </p:nvSpPr>
        <p:spPr>
          <a:xfrm>
            <a:off x="0" y="0"/>
            <a:ext cx="91440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sp>
        <p:nvSpPr>
          <p:cNvPr id="16" name="Google Shape;16;p7"/>
          <p:cNvSpPr/>
          <p:nvPr/>
        </p:nvSpPr>
        <p:spPr>
          <a:xfrm rot="10800000" flipH="1">
            <a:off x="0" y="6705600"/>
            <a:ext cx="9144000" cy="198116"/>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pic>
        <p:nvPicPr>
          <p:cNvPr id="17" name="Google Shape;17;p7" descr="LOGO.gif"/>
          <p:cNvPicPr preferRelativeResize="0"/>
          <p:nvPr/>
        </p:nvPicPr>
        <p:blipFill rotWithShape="1">
          <a:blip r:embed="rId3">
            <a:alphaModFix/>
          </a:blip>
          <a:srcRect b="10713"/>
          <a:stretch/>
        </p:blipFill>
        <p:spPr>
          <a:xfrm>
            <a:off x="6553200" y="228600"/>
            <a:ext cx="2057400" cy="635000"/>
          </a:xfrm>
          <a:prstGeom prst="rect">
            <a:avLst/>
          </a:prstGeom>
          <a:noFill/>
          <a:ln>
            <a:noFill/>
          </a:ln>
        </p:spPr>
      </p:pic>
      <p:pic>
        <p:nvPicPr>
          <p:cNvPr id="18" name="Google Shape;18;p7" descr="LOGO.gif"/>
          <p:cNvPicPr preferRelativeResize="0"/>
          <p:nvPr/>
        </p:nvPicPr>
        <p:blipFill rotWithShape="1">
          <a:blip r:embed="rId3">
            <a:alphaModFix/>
          </a:blip>
          <a:srcRect b="10713"/>
          <a:stretch/>
        </p:blipFill>
        <p:spPr>
          <a:xfrm>
            <a:off x="6553200" y="228600"/>
            <a:ext cx="2057400" cy="635000"/>
          </a:xfrm>
          <a:prstGeom prst="rect">
            <a:avLst/>
          </a:prstGeom>
          <a:noFill/>
          <a:ln>
            <a:noFill/>
          </a:ln>
        </p:spPr>
      </p:pic>
      <p:grpSp>
        <p:nvGrpSpPr>
          <p:cNvPr id="19" name="Google Shape;19;p7"/>
          <p:cNvGrpSpPr/>
          <p:nvPr/>
        </p:nvGrpSpPr>
        <p:grpSpPr>
          <a:xfrm>
            <a:off x="6146800" y="0"/>
            <a:ext cx="2997200" cy="876300"/>
            <a:chOff x="6096000" y="3924300"/>
            <a:chExt cx="2997200" cy="876300"/>
          </a:xfrm>
        </p:grpSpPr>
        <p:sp>
          <p:nvSpPr>
            <p:cNvPr id="20" name="Google Shape;20;p7"/>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dirty="0">
                <a:solidFill>
                  <a:schemeClr val="dk1"/>
                </a:solidFill>
                <a:latin typeface="Calibri"/>
                <a:ea typeface="Calibri"/>
                <a:cs typeface="Calibri"/>
                <a:sym typeface="Calibri"/>
              </a:endParaRPr>
            </a:p>
          </p:txBody>
        </p:sp>
        <p:pic>
          <p:nvPicPr>
            <p:cNvPr id="21" name="Google Shape;21;p7" descr="LOGO.gif"/>
            <p:cNvPicPr preferRelativeResize="0"/>
            <p:nvPr/>
          </p:nvPicPr>
          <p:blipFill rotWithShape="1">
            <a:blip r:embed="rId3">
              <a:alphaModFix/>
            </a:blip>
            <a:srcRect b="10713"/>
            <a:stretch/>
          </p:blipFill>
          <p:spPr>
            <a:xfrm>
              <a:off x="6502400" y="4152900"/>
              <a:ext cx="2057400" cy="635000"/>
            </a:xfrm>
            <a:prstGeom prst="rect">
              <a:avLst/>
            </a:prstGeom>
            <a:noFill/>
            <a:ln>
              <a:noFill/>
            </a:ln>
          </p:spPr>
        </p:pic>
        <p:sp>
          <p:nvSpPr>
            <p:cNvPr id="22" name="Google Shape;22;p7"/>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Arial"/>
                <a:ea typeface="Arial"/>
                <a:cs typeface="Arial"/>
                <a:sym typeface="Arial"/>
              </a:endParaRPr>
            </a:p>
          </p:txBody>
        </p:sp>
      </p:grpSp>
      <p:pic>
        <p:nvPicPr>
          <p:cNvPr id="23" name="Google Shape;23;p7" descr="logo.jpg"/>
          <p:cNvPicPr preferRelativeResize="0"/>
          <p:nvPr/>
        </p:nvPicPr>
        <p:blipFill rotWithShape="1">
          <a:blip r:embed="rId4">
            <a:alphaModFix/>
          </a:blip>
          <a:srcRect/>
          <a:stretch/>
        </p:blipFill>
        <p:spPr>
          <a:xfrm>
            <a:off x="6553200" y="228600"/>
            <a:ext cx="1920875" cy="609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Lst>
  <p:hf hdr="0" ft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dirty="0"/>
              <a:t>22CS016</a:t>
            </a:r>
            <a:endParaRPr dirty="0"/>
          </a:p>
        </p:txBody>
      </p:sp>
      <p:sp>
        <p:nvSpPr>
          <p:cNvPr id="47" name="Google Shape;47;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dirty="0"/>
          </a:p>
        </p:txBody>
      </p:sp>
      <p:sp>
        <p:nvSpPr>
          <p:cNvPr id="48" name="Google Shape;48;p1"/>
          <p:cNvSpPr txBox="1"/>
          <p:nvPr/>
        </p:nvSpPr>
        <p:spPr>
          <a:xfrm>
            <a:off x="0" y="838200"/>
            <a:ext cx="9144000" cy="5170714"/>
          </a:xfrm>
          <a:prstGeom prst="rect">
            <a:avLst/>
          </a:prstGeom>
          <a:noFill/>
          <a:ln>
            <a:noFill/>
          </a:ln>
        </p:spPr>
        <p:txBody>
          <a:bodyPr spcFirstLastPara="1" wrap="square" lIns="91425" tIns="33100" rIns="91425" bIns="45700" anchor="ctr" anchorCtr="0">
            <a:noAutofit/>
          </a:bodyPr>
          <a:lstStyle/>
          <a:p>
            <a:pPr marL="0" marR="0" lvl="0" indent="0" algn="ctr" rtl="0">
              <a:spcBef>
                <a:spcPts val="0"/>
              </a:spcBef>
              <a:spcAft>
                <a:spcPts val="0"/>
              </a:spcAft>
              <a:buNone/>
            </a:pPr>
            <a:endParaRPr sz="3200" b="1" i="0" u="none" strike="noStrike" cap="none" dirty="0">
              <a:solidFill>
                <a:srgbClr val="FF0000"/>
              </a:solidFill>
              <a:latin typeface="Candara"/>
              <a:ea typeface="Candara"/>
              <a:cs typeface="Candara"/>
              <a:sym typeface="Candara"/>
            </a:endParaRPr>
          </a:p>
          <a:p>
            <a:pPr marL="0" marR="0" lvl="0" indent="0" algn="ctr" rtl="0">
              <a:spcBef>
                <a:spcPts val="0"/>
              </a:spcBef>
              <a:spcAft>
                <a:spcPts val="0"/>
              </a:spcAft>
              <a:buNone/>
            </a:pPr>
            <a:r>
              <a:rPr lang="en-US" sz="6600" b="1" i="0" u="none" strike="noStrike" cap="none" dirty="0">
                <a:solidFill>
                  <a:srgbClr val="FF0000"/>
                </a:solidFill>
                <a:latin typeface="Calibri" panose="020F0502020204030204" pitchFamily="34" charset="0"/>
                <a:ea typeface="Candara"/>
                <a:cs typeface="Calibri" panose="020F0502020204030204" pitchFamily="34" charset="0"/>
                <a:sym typeface="Candara"/>
              </a:rPr>
              <a:t>StellarSnap</a:t>
            </a:r>
          </a:p>
          <a:p>
            <a:pPr lvl="0" algn="ctr"/>
            <a:r>
              <a:rPr lang="en-US" sz="3000" dirty="0">
                <a:latin typeface="Calibri" panose="020F0502020204030204" pitchFamily="34" charset="0"/>
                <a:cs typeface="Calibri" panose="020F0502020204030204" pitchFamily="34" charset="0"/>
              </a:rPr>
              <a:t>Visual discovery engine for finding ideas,</a:t>
            </a:r>
            <a:r>
              <a:rPr lang="en-US" dirty="0">
                <a:latin typeface="Calibri" panose="020F0502020204030204" pitchFamily="34" charset="0"/>
                <a:cs typeface="Calibri" panose="020F0502020204030204" pitchFamily="34" charset="0"/>
              </a:rPr>
              <a:t> </a:t>
            </a:r>
            <a:r>
              <a:rPr lang="en-US" sz="3000" dirty="0">
                <a:latin typeface="Calibri" panose="020F0502020204030204" pitchFamily="34" charset="0"/>
                <a:cs typeface="Calibri" panose="020F0502020204030204" pitchFamily="34" charset="0"/>
              </a:rPr>
              <a:t>people, trends, home, style inspiration, and more</a:t>
            </a:r>
            <a:endParaRPr sz="3000" b="1" i="0" u="none" strike="noStrike" cap="none" dirty="0">
              <a:solidFill>
                <a:srgbClr val="FF0000"/>
              </a:solidFill>
              <a:latin typeface="Calibri" panose="020F0502020204030204" pitchFamily="34" charset="0"/>
              <a:ea typeface="Candara"/>
              <a:cs typeface="Calibri" panose="020F0502020204030204" pitchFamily="34" charset="0"/>
              <a:sym typeface="Candara"/>
            </a:endParaRPr>
          </a:p>
          <a:p>
            <a:pPr marL="0" marR="0" lvl="0" indent="0" algn="ctr" rtl="0">
              <a:spcBef>
                <a:spcPts val="0"/>
              </a:spcBef>
              <a:spcAft>
                <a:spcPts val="0"/>
              </a:spcAft>
              <a:buNone/>
            </a:pPr>
            <a:endParaRPr lang="en-IN" sz="3200" b="1" dirty="0">
              <a:solidFill>
                <a:srgbClr val="FF0000"/>
              </a:solidFill>
              <a:latin typeface="Calibri" panose="020F0502020204030204" pitchFamily="34" charset="0"/>
              <a:cs typeface="Calibri" panose="020F0502020204030204" pitchFamily="34" charset="0"/>
              <a:sym typeface="Candara"/>
            </a:endParaRPr>
          </a:p>
          <a:p>
            <a:pPr marL="0" marR="0" lvl="0" indent="0" algn="ctr" rtl="0">
              <a:spcBef>
                <a:spcPts val="0"/>
              </a:spcBef>
              <a:spcAft>
                <a:spcPts val="0"/>
              </a:spcAft>
              <a:buNone/>
            </a:pPr>
            <a:endParaRPr lang="en-IN" sz="3200" b="1" dirty="0">
              <a:solidFill>
                <a:srgbClr val="FF0000"/>
              </a:solidFill>
              <a:latin typeface="Calibri" panose="020F0502020204030204" pitchFamily="34" charset="0"/>
              <a:cs typeface="Calibri" panose="020F0502020204030204" pitchFamily="34" charset="0"/>
              <a:sym typeface="Candara"/>
            </a:endParaRPr>
          </a:p>
          <a:p>
            <a:pPr marL="0" marR="0" lvl="0" indent="0" algn="ctr" rtl="0">
              <a:spcBef>
                <a:spcPts val="0"/>
              </a:spcBef>
              <a:spcAft>
                <a:spcPts val="0"/>
              </a:spcAft>
              <a:buNone/>
            </a:pPr>
            <a:r>
              <a:rPr lang="en-IN" sz="3600" dirty="0">
                <a:latin typeface="Calibri" panose="020F0502020204030204" pitchFamily="34" charset="0"/>
                <a:cs typeface="Calibri" panose="020F0502020204030204" pitchFamily="34" charset="0"/>
              </a:rPr>
              <a:t>PixelTriads/Team number: 3</a:t>
            </a:r>
          </a:p>
          <a:p>
            <a:pPr marL="0" marR="0" lvl="0" indent="0" algn="ctr" rtl="0">
              <a:spcBef>
                <a:spcPts val="0"/>
              </a:spcBef>
              <a:spcAft>
                <a:spcPts val="0"/>
              </a:spcAft>
              <a:buNone/>
            </a:pPr>
            <a:r>
              <a:rPr lang="en-US" sz="2800" b="1" i="0" u="none" strike="noStrike" cap="none" dirty="0">
                <a:solidFill>
                  <a:schemeClr val="dk1"/>
                </a:solidFill>
                <a:latin typeface="Calibri" panose="020F0502020204030204" pitchFamily="34" charset="0"/>
                <a:ea typeface="Candara"/>
                <a:cs typeface="Calibri" panose="020F0502020204030204" pitchFamily="34" charset="0"/>
                <a:sym typeface="Candara"/>
              </a:rPr>
              <a:t>Pearl (Team Leader) 2210990648</a:t>
            </a:r>
          </a:p>
          <a:p>
            <a:pPr marL="0" marR="0" lvl="0" indent="0" algn="ctr" rtl="0">
              <a:spcBef>
                <a:spcPts val="0"/>
              </a:spcBef>
              <a:spcAft>
                <a:spcPts val="0"/>
              </a:spcAft>
              <a:buNone/>
            </a:pPr>
            <a:r>
              <a:rPr lang="en-US" sz="2800" b="1" dirty="0">
                <a:solidFill>
                  <a:schemeClr val="dk1"/>
                </a:solidFill>
                <a:latin typeface="Calibri" panose="020F0502020204030204" pitchFamily="34" charset="0"/>
                <a:ea typeface="Candara"/>
                <a:cs typeface="Calibri" panose="020F0502020204030204" pitchFamily="34" charset="0"/>
                <a:sym typeface="Candara"/>
              </a:rPr>
              <a:t>Prachi Anand 2210990660</a:t>
            </a:r>
          </a:p>
          <a:p>
            <a:pPr marL="0" marR="0" lvl="0" indent="0" algn="ctr" rtl="0">
              <a:spcBef>
                <a:spcPts val="0"/>
              </a:spcBef>
              <a:spcAft>
                <a:spcPts val="0"/>
              </a:spcAft>
              <a:buNone/>
            </a:pPr>
            <a:r>
              <a:rPr lang="en-US" sz="2800" b="1" i="0" u="none" strike="noStrike" cap="none" dirty="0">
                <a:solidFill>
                  <a:schemeClr val="dk1"/>
                </a:solidFill>
                <a:latin typeface="Calibri" panose="020F0502020204030204" pitchFamily="34" charset="0"/>
                <a:ea typeface="Candara"/>
                <a:cs typeface="Calibri" panose="020F0502020204030204" pitchFamily="34" charset="0"/>
                <a:sym typeface="Candara"/>
              </a:rPr>
              <a:t>Prachi Malik 2210990661</a:t>
            </a:r>
            <a:endParaRPr sz="2800" b="1" i="0" u="none" strike="noStrike" cap="none" dirty="0">
              <a:solidFill>
                <a:schemeClr val="dk1"/>
              </a:solidFill>
              <a:latin typeface="Calibri" panose="020F0502020204030204" pitchFamily="34" charset="0"/>
              <a:ea typeface="Candara"/>
              <a:cs typeface="Calibri" panose="020F0502020204030204" pitchFamily="34" charset="0"/>
              <a:sym typeface="Candar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40277" y="838200"/>
            <a:ext cx="8905009" cy="5609359"/>
          </a:xfrm>
        </p:spPr>
        <p:txBody>
          <a:bodyPr/>
          <a:lstStyle/>
          <a:p>
            <a:pPr marL="114300" indent="0" algn="just">
              <a:lnSpc>
                <a:spcPct val="150000"/>
              </a:lnSpc>
              <a:buNone/>
            </a:pPr>
            <a:r>
              <a:rPr lang="en-US" sz="2000" b="1" dirty="0"/>
              <a:t>2. CSS, or Cascading Style Sheets</a:t>
            </a:r>
            <a:r>
              <a:rPr lang="en-US" sz="2000" dirty="0"/>
              <a:t>, is a style sheet language used to describe the presentation and visual formatting of HTML and XML documents. It enables web developers to control the appearance of web pages, including layout, colors, fonts, spacing, and more.</a:t>
            </a:r>
          </a:p>
          <a:p>
            <a:pPr marL="114300" indent="0" algn="just">
              <a:lnSpc>
                <a:spcPct val="150000"/>
              </a:lnSpc>
              <a:buNone/>
            </a:pPr>
            <a:r>
              <a:rPr lang="en-US" sz="2000" dirty="0"/>
              <a:t>CSS works by associating style rules with HTML elements, specifying how those elements should be displayed in the browser.</a:t>
            </a:r>
          </a:p>
          <a:p>
            <a:pPr marL="114300" indent="0" algn="just">
              <a:lnSpc>
                <a:spcPct val="150000"/>
              </a:lnSpc>
              <a:buNone/>
            </a:pPr>
            <a:r>
              <a:rPr lang="en-US" sz="2000" b="1" dirty="0"/>
              <a:t>3. JavaScript</a:t>
            </a:r>
            <a:r>
              <a:rPr lang="en-US" sz="2000" dirty="0"/>
              <a:t> is a high-level, interpreted programming language primarily used for building dynamic and interactive web applications. It is one of the core technologies of web development, alongside HTML (Hypertext Markup Language) and CSS (Cascading Style Sheets). JavaScript allows developers to add interactivity, manipulate the content of web pages, respond to user actions, and dynamically update the page without requiring a full page reload. </a:t>
            </a:r>
          </a:p>
          <a:p>
            <a:pPr marL="114300" indent="0" algn="just">
              <a:lnSpc>
                <a:spcPct val="150000"/>
              </a:lnSpc>
              <a:buNone/>
            </a:pPr>
            <a:endParaRPr lang="en-US" sz="2000" dirty="0"/>
          </a:p>
          <a:p>
            <a:pPr>
              <a:lnSpc>
                <a:spcPct val="150000"/>
              </a:lnSpc>
            </a:pPr>
            <a:endParaRPr lang="en-US" sz="2000" dirty="0"/>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dirty="0"/>
          </a:p>
        </p:txBody>
      </p:sp>
    </p:spTree>
    <p:extLst>
      <p:ext uri="{BB962C8B-B14F-4D97-AF65-F5344CB8AC3E}">
        <p14:creationId xmlns:p14="http://schemas.microsoft.com/office/powerpoint/2010/main" val="1893439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Algorithm</a:t>
            </a:r>
          </a:p>
        </p:txBody>
      </p:sp>
      <p:sp>
        <p:nvSpPr>
          <p:cNvPr id="3" name="Text Placeholder 2"/>
          <p:cNvSpPr>
            <a:spLocks noGrp="1"/>
          </p:cNvSpPr>
          <p:nvPr>
            <p:ph type="body" idx="1"/>
          </p:nvPr>
        </p:nvSpPr>
        <p:spPr>
          <a:xfrm>
            <a:off x="365760" y="1231673"/>
            <a:ext cx="8229600" cy="5124677"/>
          </a:xfrm>
        </p:spPr>
        <p:txBody>
          <a:bodyPr/>
          <a:lstStyle/>
          <a:p>
            <a:pPr marL="114300" indent="0" algn="just">
              <a:buNone/>
            </a:pPr>
            <a:r>
              <a:rPr lang="en-US" sz="1600" b="1" dirty="0"/>
              <a:t>Data Compilation:</a:t>
            </a:r>
            <a:r>
              <a:rPr lang="en-US" sz="1600" dirty="0"/>
              <a:t> Gather the Information and Store that into the form of arrays of JSON(JavaScript Object Notation) with the Source of the Images, Caption and Username of the Person who posted it.</a:t>
            </a:r>
            <a:endParaRPr lang="en-US" sz="1400" dirty="0"/>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a:xfrm>
            <a:off x="6553200" y="6151110"/>
            <a:ext cx="2133600" cy="570366"/>
          </a:xfrm>
        </p:spPr>
        <p:txBody>
          <a:bodyPr/>
          <a:lstStyle/>
          <a:p>
            <a:pPr marL="0" lvl="0" indent="0" algn="r" rtl="0">
              <a:spcBef>
                <a:spcPts val="0"/>
              </a:spcBef>
              <a:spcAft>
                <a:spcPts val="0"/>
              </a:spcAft>
              <a:buNone/>
            </a:pPr>
            <a:fld id="{00000000-1234-1234-1234-123412341234}" type="slidenum">
              <a:rPr lang="en-US" smtClean="0"/>
              <a:t>11</a:t>
            </a:fld>
            <a:endParaRPr lang="en-US" dirty="0"/>
          </a:p>
        </p:txBody>
      </p:sp>
      <p:pic>
        <p:nvPicPr>
          <p:cNvPr id="7" name="Picture 6">
            <a:extLst>
              <a:ext uri="{FF2B5EF4-FFF2-40B4-BE49-F238E27FC236}">
                <a16:creationId xmlns:a16="http://schemas.microsoft.com/office/drawing/2014/main" id="{03771380-6F19-5A6E-35D6-AC07F0EAE5E2}"/>
              </a:ext>
            </a:extLst>
          </p:cNvPr>
          <p:cNvPicPr>
            <a:picLocks noChangeAspect="1"/>
          </p:cNvPicPr>
          <p:nvPr/>
        </p:nvPicPr>
        <p:blipFill>
          <a:blip r:embed="rId2"/>
          <a:stretch>
            <a:fillRect/>
          </a:stretch>
        </p:blipFill>
        <p:spPr>
          <a:xfrm>
            <a:off x="1448265" y="2177500"/>
            <a:ext cx="6064590" cy="3580137"/>
          </a:xfrm>
          <a:prstGeom prst="rect">
            <a:avLst/>
          </a:prstGeom>
        </p:spPr>
      </p:pic>
      <p:sp>
        <p:nvSpPr>
          <p:cNvPr id="6" name="TextBox 5">
            <a:extLst>
              <a:ext uri="{FF2B5EF4-FFF2-40B4-BE49-F238E27FC236}">
                <a16:creationId xmlns:a16="http://schemas.microsoft.com/office/drawing/2014/main" id="{AEA2B794-655B-B12A-B28C-9E040A51B207}"/>
              </a:ext>
            </a:extLst>
          </p:cNvPr>
          <p:cNvSpPr txBox="1"/>
          <p:nvPr/>
        </p:nvSpPr>
        <p:spPr>
          <a:xfrm>
            <a:off x="3142090" y="5757637"/>
            <a:ext cx="2676939" cy="253916"/>
          </a:xfrm>
          <a:prstGeom prst="rect">
            <a:avLst/>
          </a:prstGeom>
          <a:noFill/>
        </p:spPr>
        <p:txBody>
          <a:bodyPr wrap="square" rtlCol="0">
            <a:spAutoFit/>
          </a:bodyPr>
          <a:lstStyle/>
          <a:p>
            <a:pPr algn="ctr"/>
            <a:r>
              <a:rPr lang="en-US" sz="1050" dirty="0"/>
              <a:t>Fig (1). Snapshot Of Data Compilation</a:t>
            </a:r>
          </a:p>
        </p:txBody>
      </p:sp>
    </p:spTree>
    <p:extLst>
      <p:ext uri="{BB962C8B-B14F-4D97-AF65-F5344CB8AC3E}">
        <p14:creationId xmlns:p14="http://schemas.microsoft.com/office/powerpoint/2010/main" val="3883273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Algorithm</a:t>
            </a:r>
          </a:p>
        </p:txBody>
      </p:sp>
      <p:sp>
        <p:nvSpPr>
          <p:cNvPr id="3" name="Text Placeholder 2"/>
          <p:cNvSpPr>
            <a:spLocks noGrp="1"/>
          </p:cNvSpPr>
          <p:nvPr>
            <p:ph type="body" idx="1"/>
          </p:nvPr>
        </p:nvSpPr>
        <p:spPr/>
        <p:txBody>
          <a:bodyPr/>
          <a:lstStyle/>
          <a:p>
            <a:pPr marL="114300" indent="0">
              <a:buNone/>
            </a:pPr>
            <a:r>
              <a:rPr lang="en-US" sz="1600" b="1" dirty="0"/>
              <a:t>Randomizer: </a:t>
            </a:r>
            <a:r>
              <a:rPr lang="en-US" sz="1600" dirty="0"/>
              <a:t>It Creates an array of the size of the data to be displayed on the Feed. It creates a random unique elements array and stores that into an array</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dirty="0"/>
          </a:p>
        </p:txBody>
      </p:sp>
      <p:pic>
        <p:nvPicPr>
          <p:cNvPr id="8" name="Picture 7">
            <a:extLst>
              <a:ext uri="{FF2B5EF4-FFF2-40B4-BE49-F238E27FC236}">
                <a16:creationId xmlns:a16="http://schemas.microsoft.com/office/drawing/2014/main" id="{D4C0E11A-E64D-A9D7-CF34-238944A57A54}"/>
              </a:ext>
            </a:extLst>
          </p:cNvPr>
          <p:cNvPicPr>
            <a:picLocks noChangeAspect="1"/>
          </p:cNvPicPr>
          <p:nvPr/>
        </p:nvPicPr>
        <p:blipFill>
          <a:blip r:embed="rId2"/>
          <a:stretch>
            <a:fillRect/>
          </a:stretch>
        </p:blipFill>
        <p:spPr>
          <a:xfrm>
            <a:off x="1310951" y="2182523"/>
            <a:ext cx="6522098" cy="3546640"/>
          </a:xfrm>
          <a:prstGeom prst="rect">
            <a:avLst/>
          </a:prstGeom>
        </p:spPr>
      </p:pic>
      <p:sp>
        <p:nvSpPr>
          <p:cNvPr id="7" name="TextBox 6">
            <a:extLst>
              <a:ext uri="{FF2B5EF4-FFF2-40B4-BE49-F238E27FC236}">
                <a16:creationId xmlns:a16="http://schemas.microsoft.com/office/drawing/2014/main" id="{1ADA0B0B-1C70-D6D6-2885-3F732F7875B0}"/>
              </a:ext>
            </a:extLst>
          </p:cNvPr>
          <p:cNvSpPr txBox="1"/>
          <p:nvPr/>
        </p:nvSpPr>
        <p:spPr>
          <a:xfrm>
            <a:off x="2286000" y="5720153"/>
            <a:ext cx="4572000" cy="261610"/>
          </a:xfrm>
          <a:prstGeom prst="rect">
            <a:avLst/>
          </a:prstGeom>
          <a:noFill/>
        </p:spPr>
        <p:txBody>
          <a:bodyPr wrap="square">
            <a:spAutoFit/>
          </a:bodyPr>
          <a:lstStyle/>
          <a:p>
            <a:pPr algn="ctr"/>
            <a:r>
              <a:rPr lang="en-US" sz="1050" dirty="0"/>
              <a:t>Fig (2). Snapshot Of Randomizer</a:t>
            </a:r>
          </a:p>
        </p:txBody>
      </p:sp>
    </p:spTree>
    <p:extLst>
      <p:ext uri="{BB962C8B-B14F-4D97-AF65-F5344CB8AC3E}">
        <p14:creationId xmlns:p14="http://schemas.microsoft.com/office/powerpoint/2010/main" val="37122928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Algorithm</a:t>
            </a:r>
          </a:p>
        </p:txBody>
      </p:sp>
      <p:sp>
        <p:nvSpPr>
          <p:cNvPr id="3" name="Text Placeholder 2"/>
          <p:cNvSpPr>
            <a:spLocks noGrp="1"/>
          </p:cNvSpPr>
          <p:nvPr>
            <p:ph type="body" idx="1"/>
          </p:nvPr>
        </p:nvSpPr>
        <p:spPr/>
        <p:txBody>
          <a:bodyPr/>
          <a:lstStyle/>
          <a:p>
            <a:pPr marL="114300" indent="0" algn="just">
              <a:buNone/>
            </a:pPr>
            <a:r>
              <a:rPr lang="en-US" sz="1600" b="1" dirty="0"/>
              <a:t>Generating Cards: </a:t>
            </a:r>
            <a:r>
              <a:rPr lang="en-US" sz="1600" dirty="0"/>
              <a:t>This creates the Cards on the Webpage using DOM (Document Object Model) Manipulation. It access the Data from the Database in this case, Array of JSON and access their Images Sources, Caption and User who sent that. And Renders it.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dirty="0"/>
          </a:p>
        </p:txBody>
      </p:sp>
      <p:pic>
        <p:nvPicPr>
          <p:cNvPr id="10" name="Picture 9">
            <a:extLst>
              <a:ext uri="{FF2B5EF4-FFF2-40B4-BE49-F238E27FC236}">
                <a16:creationId xmlns:a16="http://schemas.microsoft.com/office/drawing/2014/main" id="{1300269C-208F-81EB-A80D-FCF796ABF7B5}"/>
              </a:ext>
            </a:extLst>
          </p:cNvPr>
          <p:cNvPicPr>
            <a:picLocks noChangeAspect="1"/>
          </p:cNvPicPr>
          <p:nvPr/>
        </p:nvPicPr>
        <p:blipFill>
          <a:blip r:embed="rId2"/>
          <a:stretch>
            <a:fillRect/>
          </a:stretch>
        </p:blipFill>
        <p:spPr>
          <a:xfrm>
            <a:off x="930728" y="2275780"/>
            <a:ext cx="7282543" cy="3946020"/>
          </a:xfrm>
          <a:prstGeom prst="rect">
            <a:avLst/>
          </a:prstGeom>
        </p:spPr>
      </p:pic>
      <p:sp>
        <p:nvSpPr>
          <p:cNvPr id="7" name="TextBox 6">
            <a:extLst>
              <a:ext uri="{FF2B5EF4-FFF2-40B4-BE49-F238E27FC236}">
                <a16:creationId xmlns:a16="http://schemas.microsoft.com/office/drawing/2014/main" id="{D47A78EC-017D-4EEC-5777-5C48E48187D9}"/>
              </a:ext>
            </a:extLst>
          </p:cNvPr>
          <p:cNvSpPr txBox="1"/>
          <p:nvPr/>
        </p:nvSpPr>
        <p:spPr>
          <a:xfrm>
            <a:off x="2286000" y="6221800"/>
            <a:ext cx="4572000" cy="261610"/>
          </a:xfrm>
          <a:prstGeom prst="rect">
            <a:avLst/>
          </a:prstGeom>
          <a:noFill/>
        </p:spPr>
        <p:txBody>
          <a:bodyPr wrap="square">
            <a:spAutoFit/>
          </a:bodyPr>
          <a:lstStyle/>
          <a:p>
            <a:pPr algn="ctr"/>
            <a:r>
              <a:rPr lang="en-US" sz="1050" dirty="0"/>
              <a:t>Fig (3). Snapshot Of Generating Cards</a:t>
            </a:r>
          </a:p>
        </p:txBody>
      </p:sp>
    </p:spTree>
    <p:extLst>
      <p:ext uri="{BB962C8B-B14F-4D97-AF65-F5344CB8AC3E}">
        <p14:creationId xmlns:p14="http://schemas.microsoft.com/office/powerpoint/2010/main" val="26452583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Flowchart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dirty="0"/>
          </a:p>
        </p:txBody>
      </p:sp>
      <p:pic>
        <p:nvPicPr>
          <p:cNvPr id="9" name="Picture 8">
            <a:extLst>
              <a:ext uri="{FF2B5EF4-FFF2-40B4-BE49-F238E27FC236}">
                <a16:creationId xmlns:a16="http://schemas.microsoft.com/office/drawing/2014/main" id="{BCBA4004-D2C9-066C-903D-23A46BEFABFC}"/>
              </a:ext>
            </a:extLst>
          </p:cNvPr>
          <p:cNvPicPr>
            <a:picLocks noChangeAspect="1"/>
          </p:cNvPicPr>
          <p:nvPr/>
        </p:nvPicPr>
        <p:blipFill>
          <a:blip r:embed="rId2"/>
          <a:stretch>
            <a:fillRect/>
          </a:stretch>
        </p:blipFill>
        <p:spPr>
          <a:xfrm>
            <a:off x="1" y="961159"/>
            <a:ext cx="9155976" cy="5252605"/>
          </a:xfrm>
          <a:prstGeom prst="rect">
            <a:avLst/>
          </a:prstGeom>
        </p:spPr>
      </p:pic>
    </p:spTree>
    <p:extLst>
      <p:ext uri="{BB962C8B-B14F-4D97-AF65-F5344CB8AC3E}">
        <p14:creationId xmlns:p14="http://schemas.microsoft.com/office/powerpoint/2010/main" val="2972645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3" name="Text Placeholder 2"/>
          <p:cNvSpPr>
            <a:spLocks noGrp="1"/>
          </p:cNvSpPr>
          <p:nvPr>
            <p:ph type="body" idx="1"/>
          </p:nvPr>
        </p:nvSpPr>
        <p:spPr/>
        <p:txBody>
          <a:bodyPr/>
          <a:lstStyle/>
          <a:p>
            <a:pPr marL="114300" indent="-114300">
              <a:buNone/>
            </a:pPr>
            <a:r>
              <a:rPr lang="en-US" sz="2000" dirty="0"/>
              <a:t>Feed of the Website:</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dirty="0"/>
          </a:p>
        </p:txBody>
      </p:sp>
      <p:pic>
        <p:nvPicPr>
          <p:cNvPr id="7" name="Picture 6">
            <a:extLst>
              <a:ext uri="{FF2B5EF4-FFF2-40B4-BE49-F238E27FC236}">
                <a16:creationId xmlns:a16="http://schemas.microsoft.com/office/drawing/2014/main" id="{393C4B5D-7CCA-E8F0-6B1B-36C6CFF18E7F}"/>
              </a:ext>
            </a:extLst>
          </p:cNvPr>
          <p:cNvPicPr>
            <a:picLocks noChangeAspect="1"/>
          </p:cNvPicPr>
          <p:nvPr/>
        </p:nvPicPr>
        <p:blipFill>
          <a:blip r:embed="rId2"/>
          <a:stretch>
            <a:fillRect/>
          </a:stretch>
        </p:blipFill>
        <p:spPr>
          <a:xfrm>
            <a:off x="457200" y="1826364"/>
            <a:ext cx="8229600" cy="3863581"/>
          </a:xfrm>
          <a:prstGeom prst="rect">
            <a:avLst/>
          </a:prstGeom>
        </p:spPr>
      </p:pic>
      <p:sp>
        <p:nvSpPr>
          <p:cNvPr id="8" name="TextBox 7">
            <a:extLst>
              <a:ext uri="{FF2B5EF4-FFF2-40B4-BE49-F238E27FC236}">
                <a16:creationId xmlns:a16="http://schemas.microsoft.com/office/drawing/2014/main" id="{FE4DCB29-D77D-C6CB-2513-C46257FC9262}"/>
              </a:ext>
            </a:extLst>
          </p:cNvPr>
          <p:cNvSpPr txBox="1"/>
          <p:nvPr/>
        </p:nvSpPr>
        <p:spPr>
          <a:xfrm>
            <a:off x="2286000" y="5693595"/>
            <a:ext cx="4572000" cy="261610"/>
          </a:xfrm>
          <a:prstGeom prst="rect">
            <a:avLst/>
          </a:prstGeom>
          <a:noFill/>
        </p:spPr>
        <p:txBody>
          <a:bodyPr wrap="square">
            <a:spAutoFit/>
          </a:bodyPr>
          <a:lstStyle/>
          <a:p>
            <a:pPr algn="ctr"/>
            <a:r>
              <a:rPr lang="en-US" sz="1050" dirty="0"/>
              <a:t>Fig (4). Result Feed Of Website</a:t>
            </a:r>
          </a:p>
        </p:txBody>
      </p:sp>
    </p:spTree>
    <p:extLst>
      <p:ext uri="{BB962C8B-B14F-4D97-AF65-F5344CB8AC3E}">
        <p14:creationId xmlns:p14="http://schemas.microsoft.com/office/powerpoint/2010/main" val="13679857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301586" y="6277302"/>
            <a:ext cx="4572000" cy="261610"/>
          </a:xfrm>
          <a:prstGeom prst="rect">
            <a:avLst/>
          </a:prstGeom>
          <a:noFill/>
        </p:spPr>
        <p:txBody>
          <a:bodyPr wrap="square">
            <a:spAutoFit/>
          </a:bodyPr>
          <a:lstStyle/>
          <a:p>
            <a:pPr algn="ctr"/>
            <a:r>
              <a:rPr lang="en-US" sz="1050" dirty="0"/>
              <a:t>Fig (4). Screenshot Of Home Page</a:t>
            </a:r>
          </a:p>
        </p:txBody>
      </p:sp>
      <p:pic>
        <p:nvPicPr>
          <p:cNvPr id="11" name="Picture 10">
            <a:extLst>
              <a:ext uri="{FF2B5EF4-FFF2-40B4-BE49-F238E27FC236}">
                <a16:creationId xmlns:a16="http://schemas.microsoft.com/office/drawing/2014/main" id="{1CD70AE2-5A1D-152F-8D9D-435C3570B51F}"/>
              </a:ext>
            </a:extLst>
          </p:cNvPr>
          <p:cNvPicPr>
            <a:picLocks noChangeAspect="1"/>
          </p:cNvPicPr>
          <p:nvPr/>
        </p:nvPicPr>
        <p:blipFill>
          <a:blip r:embed="rId2"/>
          <a:stretch>
            <a:fillRect/>
          </a:stretch>
        </p:blipFill>
        <p:spPr>
          <a:xfrm>
            <a:off x="363682" y="902796"/>
            <a:ext cx="8447809" cy="5374506"/>
          </a:xfrm>
          <a:prstGeom prst="rect">
            <a:avLst/>
          </a:prstGeom>
        </p:spPr>
      </p:pic>
    </p:spTree>
    <p:extLst>
      <p:ext uri="{BB962C8B-B14F-4D97-AF65-F5344CB8AC3E}">
        <p14:creationId xmlns:p14="http://schemas.microsoft.com/office/powerpoint/2010/main" val="4321231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1430" y="0"/>
            <a:ext cx="6125570" cy="838200"/>
          </a:xfrm>
        </p:spPr>
        <p:txBody>
          <a:bodyPr/>
          <a:lstStyle/>
          <a:p>
            <a:pPr algn="l"/>
            <a:r>
              <a:rPr lang="en-US" b="1" dirty="0"/>
              <a:t>Home.jsx</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dirty="0"/>
          </a:p>
        </p:txBody>
      </p:sp>
      <p:sp>
        <p:nvSpPr>
          <p:cNvPr id="8" name="TextBox 7">
            <a:extLst>
              <a:ext uri="{FF2B5EF4-FFF2-40B4-BE49-F238E27FC236}">
                <a16:creationId xmlns:a16="http://schemas.microsoft.com/office/drawing/2014/main" id="{74CA173D-34E8-62E6-EE7C-22469B70741F}"/>
              </a:ext>
            </a:extLst>
          </p:cNvPr>
          <p:cNvSpPr txBox="1"/>
          <p:nvPr/>
        </p:nvSpPr>
        <p:spPr>
          <a:xfrm>
            <a:off x="2286000" y="6225545"/>
            <a:ext cx="4572000" cy="261610"/>
          </a:xfrm>
          <a:prstGeom prst="rect">
            <a:avLst/>
          </a:prstGeom>
          <a:noFill/>
        </p:spPr>
        <p:txBody>
          <a:bodyPr wrap="square">
            <a:spAutoFit/>
          </a:bodyPr>
          <a:lstStyle/>
          <a:p>
            <a:pPr algn="ctr"/>
            <a:r>
              <a:rPr lang="en-US" sz="1050" dirty="0"/>
              <a:t>Fig (5). Screenshot Of Home.jsx</a:t>
            </a:r>
          </a:p>
        </p:txBody>
      </p:sp>
      <p:pic>
        <p:nvPicPr>
          <p:cNvPr id="11" name="Picture 10">
            <a:extLst>
              <a:ext uri="{FF2B5EF4-FFF2-40B4-BE49-F238E27FC236}">
                <a16:creationId xmlns:a16="http://schemas.microsoft.com/office/drawing/2014/main" id="{ADEBDD6A-82C8-E0B9-900B-2CB9DDCB7660}"/>
              </a:ext>
            </a:extLst>
          </p:cNvPr>
          <p:cNvPicPr>
            <a:picLocks noChangeAspect="1"/>
          </p:cNvPicPr>
          <p:nvPr/>
        </p:nvPicPr>
        <p:blipFill>
          <a:blip r:embed="rId2"/>
          <a:stretch>
            <a:fillRect/>
          </a:stretch>
        </p:blipFill>
        <p:spPr>
          <a:xfrm>
            <a:off x="119495" y="969005"/>
            <a:ext cx="8925791" cy="5256540"/>
          </a:xfrm>
          <a:prstGeom prst="rect">
            <a:avLst/>
          </a:prstGeom>
        </p:spPr>
      </p:pic>
    </p:spTree>
    <p:extLst>
      <p:ext uri="{BB962C8B-B14F-4D97-AF65-F5344CB8AC3E}">
        <p14:creationId xmlns:p14="http://schemas.microsoft.com/office/powerpoint/2010/main" val="29180250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BCC25-FD54-2CDF-2096-CBC54E90C5DD}"/>
              </a:ext>
            </a:extLst>
          </p:cNvPr>
          <p:cNvSpPr>
            <a:spLocks noGrp="1"/>
          </p:cNvSpPr>
          <p:nvPr>
            <p:ph type="title"/>
          </p:nvPr>
        </p:nvSpPr>
        <p:spPr>
          <a:xfrm>
            <a:off x="457200" y="0"/>
            <a:ext cx="6019799" cy="838200"/>
          </a:xfrm>
        </p:spPr>
        <p:txBody>
          <a:bodyPr/>
          <a:lstStyle/>
          <a:p>
            <a:pPr algn="l"/>
            <a:r>
              <a:rPr lang="en-US" b="1" dirty="0"/>
              <a:t>Explanation Of Home.jsx</a:t>
            </a:r>
          </a:p>
        </p:txBody>
      </p:sp>
      <p:sp>
        <p:nvSpPr>
          <p:cNvPr id="4" name="Date Placeholder 3">
            <a:extLst>
              <a:ext uri="{FF2B5EF4-FFF2-40B4-BE49-F238E27FC236}">
                <a16:creationId xmlns:a16="http://schemas.microsoft.com/office/drawing/2014/main" id="{3372F44C-C49B-C8E2-F1F3-39293F5D68D0}"/>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1EEA737B-445A-6B10-F0BB-FFF5E7BAB20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dirty="0"/>
          </a:p>
        </p:txBody>
      </p:sp>
      <p:sp>
        <p:nvSpPr>
          <p:cNvPr id="11" name="Text Placeholder 10">
            <a:extLst>
              <a:ext uri="{FF2B5EF4-FFF2-40B4-BE49-F238E27FC236}">
                <a16:creationId xmlns:a16="http://schemas.microsoft.com/office/drawing/2014/main" id="{6F7532D2-FE90-E3E5-30B6-456196EE4E5A}"/>
              </a:ext>
            </a:extLst>
          </p:cNvPr>
          <p:cNvSpPr>
            <a:spLocks noGrp="1"/>
          </p:cNvSpPr>
          <p:nvPr>
            <p:ph type="body" idx="1"/>
          </p:nvPr>
        </p:nvSpPr>
        <p:spPr>
          <a:xfrm>
            <a:off x="-44450" y="838200"/>
            <a:ext cx="9188450" cy="5518150"/>
          </a:xfrm>
        </p:spPr>
        <p:txBody>
          <a:bodyPr/>
          <a:lstStyle/>
          <a:p>
            <a:pPr algn="just">
              <a:lnSpc>
                <a:spcPct val="150000"/>
              </a:lnSpc>
              <a:buFont typeface="Courier New" panose="02070309020205020404" pitchFamily="49" charset="0"/>
              <a:buChar char="o"/>
            </a:pPr>
            <a:r>
              <a:rPr lang="en-US" sz="1400" dirty="0"/>
              <a:t>This code defines a </a:t>
            </a:r>
            <a:r>
              <a:rPr lang="en-US" sz="1400" b="1" dirty="0"/>
              <a:t>React functional component named Home</a:t>
            </a:r>
            <a:r>
              <a:rPr lang="en-US" sz="1400" dirty="0"/>
              <a:t>, which represents the homepage of a web application.</a:t>
            </a:r>
          </a:p>
          <a:p>
            <a:pPr algn="just">
              <a:lnSpc>
                <a:spcPct val="150000"/>
              </a:lnSpc>
              <a:buFont typeface="Courier New" panose="02070309020205020404" pitchFamily="49" charset="0"/>
              <a:buChar char="o"/>
            </a:pPr>
            <a:r>
              <a:rPr lang="en-US" sz="1400" dirty="0"/>
              <a:t>It imports </a:t>
            </a:r>
            <a:r>
              <a:rPr lang="en-US" sz="1400" b="1" dirty="0"/>
              <a:t>React</a:t>
            </a:r>
            <a:r>
              <a:rPr lang="en-US" sz="1400" dirty="0"/>
              <a:t> and </a:t>
            </a:r>
            <a:r>
              <a:rPr lang="en-US" sz="1400" b="1" dirty="0"/>
              <a:t>useState</a:t>
            </a:r>
            <a:r>
              <a:rPr lang="en-US" sz="1400" dirty="0"/>
              <a:t> hook from the </a:t>
            </a:r>
            <a:r>
              <a:rPr lang="en-US" sz="1400" b="1" dirty="0"/>
              <a:t>'react'</a:t>
            </a:r>
            <a:r>
              <a:rPr lang="en-US" sz="1400" dirty="0"/>
              <a:t> library, enabling state management within the component.</a:t>
            </a:r>
          </a:p>
          <a:p>
            <a:pPr algn="just">
              <a:lnSpc>
                <a:spcPct val="150000"/>
              </a:lnSpc>
              <a:buFont typeface="Courier New" panose="02070309020205020404" pitchFamily="49" charset="0"/>
              <a:buChar char="o"/>
            </a:pPr>
            <a:r>
              <a:rPr lang="en-US" sz="1400" dirty="0"/>
              <a:t>State variables </a:t>
            </a:r>
            <a:r>
              <a:rPr lang="en-US" sz="1400" b="1" dirty="0"/>
              <a:t>loginVisible</a:t>
            </a:r>
            <a:r>
              <a:rPr lang="en-US" sz="1400" dirty="0"/>
              <a:t> and </a:t>
            </a:r>
            <a:r>
              <a:rPr lang="en-US" sz="1400" b="1" dirty="0"/>
              <a:t>signupVisible</a:t>
            </a:r>
            <a:r>
              <a:rPr lang="en-US" sz="1400" dirty="0"/>
              <a:t> are initialized using the </a:t>
            </a:r>
            <a:r>
              <a:rPr lang="en-US" sz="1400" b="1" dirty="0"/>
              <a:t>useState</a:t>
            </a:r>
            <a:r>
              <a:rPr lang="en-US" sz="1400" dirty="0"/>
              <a:t> hook to manage the visibility of login and signup containers.</a:t>
            </a:r>
          </a:p>
          <a:p>
            <a:pPr algn="just">
              <a:lnSpc>
                <a:spcPct val="150000"/>
              </a:lnSpc>
              <a:buFont typeface="Courier New" panose="02070309020205020404" pitchFamily="49" charset="0"/>
              <a:buChar char="o"/>
            </a:pPr>
            <a:r>
              <a:rPr lang="en-US" sz="1400" dirty="0"/>
              <a:t>Functions </a:t>
            </a:r>
            <a:r>
              <a:rPr lang="en-US" sz="1400" b="1" dirty="0"/>
              <a:t>toggleLogin</a:t>
            </a:r>
            <a:r>
              <a:rPr lang="en-US" sz="1400" dirty="0"/>
              <a:t>, </a:t>
            </a:r>
            <a:r>
              <a:rPr lang="en-US" sz="1400" b="1" dirty="0"/>
              <a:t>toggleSignup</a:t>
            </a:r>
            <a:r>
              <a:rPr lang="en-US" sz="1400" dirty="0"/>
              <a:t>, and </a:t>
            </a:r>
            <a:r>
              <a:rPr lang="en-US" sz="1400" b="1" dirty="0"/>
              <a:t>closeContainers</a:t>
            </a:r>
            <a:r>
              <a:rPr lang="en-US" sz="1400" dirty="0"/>
              <a:t> are defined to toggle the visibility of login and signup containers based on user interactions.</a:t>
            </a:r>
          </a:p>
          <a:p>
            <a:pPr algn="just">
              <a:lnSpc>
                <a:spcPct val="150000"/>
              </a:lnSpc>
              <a:buFont typeface="Courier New" panose="02070309020205020404" pitchFamily="49" charset="0"/>
              <a:buChar char="o"/>
            </a:pPr>
            <a:r>
              <a:rPr lang="en-US" sz="1400" dirty="0"/>
              <a:t>The component </a:t>
            </a:r>
            <a:r>
              <a:rPr lang="en-US" sz="1400" b="1" dirty="0"/>
              <a:t>renders JSX elements </a:t>
            </a:r>
            <a:r>
              <a:rPr lang="en-US" sz="1400" dirty="0"/>
              <a:t>representing the webpage’s structure, including the header, sections, and footer.</a:t>
            </a:r>
          </a:p>
          <a:p>
            <a:pPr algn="just">
              <a:lnSpc>
                <a:spcPct val="150000"/>
              </a:lnSpc>
              <a:buFont typeface="Courier New" panose="02070309020205020404" pitchFamily="49" charset="0"/>
              <a:buChar char="o"/>
            </a:pPr>
            <a:r>
              <a:rPr lang="en-US" sz="1400" dirty="0"/>
              <a:t>The </a:t>
            </a:r>
            <a:r>
              <a:rPr lang="en-US" sz="1400" b="1" dirty="0"/>
              <a:t>header contains a logo and navigation options</a:t>
            </a:r>
            <a:r>
              <a:rPr lang="en-US" sz="1400" dirty="0"/>
              <a:t>, while sections present informational content about the application, trending photos, diverse collections, and community engagement.</a:t>
            </a:r>
          </a:p>
          <a:p>
            <a:pPr algn="just">
              <a:lnSpc>
                <a:spcPct val="150000"/>
              </a:lnSpc>
              <a:buFont typeface="Courier New" panose="02070309020205020404" pitchFamily="49" charset="0"/>
              <a:buChar char="o"/>
            </a:pPr>
            <a:r>
              <a:rPr lang="en-US" sz="1400" b="1" dirty="0"/>
              <a:t>Conditional rendering </a:t>
            </a:r>
            <a:r>
              <a:rPr lang="en-US" sz="1400" dirty="0"/>
              <a:t>is used to </a:t>
            </a:r>
            <a:r>
              <a:rPr lang="en-US" sz="1400" b="1" dirty="0"/>
              <a:t>display a login form </a:t>
            </a:r>
            <a:r>
              <a:rPr lang="en-US" sz="1400" dirty="0"/>
              <a:t>when the </a:t>
            </a:r>
            <a:r>
              <a:rPr lang="en-US" sz="1400" b="1" dirty="0"/>
              <a:t>loginVisible state is true</a:t>
            </a:r>
            <a:r>
              <a:rPr lang="en-US" sz="1400" dirty="0"/>
              <a:t>.</a:t>
            </a:r>
          </a:p>
          <a:p>
            <a:pPr algn="just">
              <a:lnSpc>
                <a:spcPct val="150000"/>
              </a:lnSpc>
              <a:buFont typeface="Courier New" panose="02070309020205020404" pitchFamily="49" charset="0"/>
              <a:buChar char="o"/>
            </a:pPr>
            <a:r>
              <a:rPr lang="en-US" sz="1400" dirty="0"/>
              <a:t>The </a:t>
            </a:r>
            <a:r>
              <a:rPr lang="en-US" sz="1400" b="1" dirty="0"/>
              <a:t>footer</a:t>
            </a:r>
            <a:r>
              <a:rPr lang="en-US" sz="1400" dirty="0"/>
              <a:t> includes links to various pages and sections of the website.</a:t>
            </a:r>
          </a:p>
          <a:p>
            <a:pPr algn="just">
              <a:lnSpc>
                <a:spcPct val="150000"/>
              </a:lnSpc>
              <a:buFont typeface="Courier New" panose="02070309020205020404" pitchFamily="49" charset="0"/>
              <a:buChar char="o"/>
            </a:pPr>
            <a:r>
              <a:rPr lang="en-US" sz="1400" dirty="0"/>
              <a:t>Overall, </a:t>
            </a:r>
            <a:r>
              <a:rPr lang="en-US" sz="1400" b="1" dirty="0"/>
              <a:t>this component orchestrates the layout and behavior of the homepage</a:t>
            </a:r>
            <a:r>
              <a:rPr lang="en-US" sz="1400" dirty="0"/>
              <a:t>, providing users with navigation options, informational content, and interaction capabilities such as logging in.</a:t>
            </a:r>
          </a:p>
        </p:txBody>
      </p:sp>
    </p:spTree>
    <p:extLst>
      <p:ext uri="{BB962C8B-B14F-4D97-AF65-F5344CB8AC3E}">
        <p14:creationId xmlns:p14="http://schemas.microsoft.com/office/powerpoint/2010/main" val="25641832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19</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86000" y="6356350"/>
            <a:ext cx="4572000" cy="261610"/>
          </a:xfrm>
          <a:prstGeom prst="rect">
            <a:avLst/>
          </a:prstGeom>
          <a:noFill/>
        </p:spPr>
        <p:txBody>
          <a:bodyPr wrap="square">
            <a:spAutoFit/>
          </a:bodyPr>
          <a:lstStyle/>
          <a:p>
            <a:pPr algn="ctr"/>
            <a:r>
              <a:rPr lang="en-US" sz="1050" dirty="0"/>
              <a:t>Fig (6). Screenshot Of Feed Page</a:t>
            </a:r>
          </a:p>
        </p:txBody>
      </p:sp>
      <p:pic>
        <p:nvPicPr>
          <p:cNvPr id="6" name="Picture 5">
            <a:extLst>
              <a:ext uri="{FF2B5EF4-FFF2-40B4-BE49-F238E27FC236}">
                <a16:creationId xmlns:a16="http://schemas.microsoft.com/office/drawing/2014/main" id="{C18AAB9E-818C-E668-2427-308726AD5F9F}"/>
              </a:ext>
            </a:extLst>
          </p:cNvPr>
          <p:cNvPicPr>
            <a:picLocks noChangeAspect="1"/>
          </p:cNvPicPr>
          <p:nvPr/>
        </p:nvPicPr>
        <p:blipFill>
          <a:blip r:embed="rId2"/>
          <a:stretch>
            <a:fillRect/>
          </a:stretch>
        </p:blipFill>
        <p:spPr>
          <a:xfrm>
            <a:off x="348094" y="976744"/>
            <a:ext cx="8463397" cy="5379606"/>
          </a:xfrm>
          <a:prstGeom prst="rect">
            <a:avLst/>
          </a:prstGeom>
        </p:spPr>
      </p:pic>
    </p:spTree>
    <p:extLst>
      <p:ext uri="{BB962C8B-B14F-4D97-AF65-F5344CB8AC3E}">
        <p14:creationId xmlns:p14="http://schemas.microsoft.com/office/powerpoint/2010/main" val="3705911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8A396-E02C-1435-1C50-565E67FD25A9}"/>
              </a:ext>
            </a:extLst>
          </p:cNvPr>
          <p:cNvSpPr>
            <a:spLocks noGrp="1"/>
          </p:cNvSpPr>
          <p:nvPr>
            <p:ph type="title"/>
          </p:nvPr>
        </p:nvSpPr>
        <p:spPr/>
        <p:txBody>
          <a:bodyPr/>
          <a:lstStyle/>
          <a:p>
            <a:r>
              <a:rPr lang="en-IN" b="1" dirty="0"/>
              <a:t>Index</a:t>
            </a:r>
          </a:p>
        </p:txBody>
      </p:sp>
      <p:sp>
        <p:nvSpPr>
          <p:cNvPr id="3" name="Text Placeholder 2">
            <a:extLst>
              <a:ext uri="{FF2B5EF4-FFF2-40B4-BE49-F238E27FC236}">
                <a16:creationId xmlns:a16="http://schemas.microsoft.com/office/drawing/2014/main" id="{2957E920-7261-4D19-3C89-29F5B83BF4C1}"/>
              </a:ext>
            </a:extLst>
          </p:cNvPr>
          <p:cNvSpPr>
            <a:spLocks noGrp="1"/>
          </p:cNvSpPr>
          <p:nvPr>
            <p:ph type="body" idx="1"/>
          </p:nvPr>
        </p:nvSpPr>
        <p:spPr>
          <a:xfrm>
            <a:off x="124691" y="838200"/>
            <a:ext cx="8910204" cy="5557405"/>
          </a:xfrm>
        </p:spPr>
        <p:txBody>
          <a:bodyPr/>
          <a:lstStyle/>
          <a:p>
            <a:pPr>
              <a:lnSpc>
                <a:spcPct val="150000"/>
              </a:lnSpc>
            </a:pPr>
            <a:r>
              <a:rPr lang="en-IN" sz="2400" dirty="0"/>
              <a:t>Objective</a:t>
            </a:r>
          </a:p>
          <a:p>
            <a:pPr>
              <a:lnSpc>
                <a:spcPct val="150000"/>
              </a:lnSpc>
            </a:pPr>
            <a:r>
              <a:rPr lang="en-IN" sz="2400" dirty="0"/>
              <a:t>Introduction</a:t>
            </a:r>
          </a:p>
          <a:p>
            <a:pPr>
              <a:lnSpc>
                <a:spcPct val="150000"/>
              </a:lnSpc>
            </a:pPr>
            <a:r>
              <a:rPr lang="en-IN" sz="2400" dirty="0"/>
              <a:t>Methodology, Approach &amp; Techniques</a:t>
            </a:r>
          </a:p>
          <a:p>
            <a:pPr>
              <a:lnSpc>
                <a:spcPct val="150000"/>
              </a:lnSpc>
            </a:pPr>
            <a:r>
              <a:rPr lang="en-IN" sz="2400" dirty="0"/>
              <a:t>Algorithm</a:t>
            </a:r>
          </a:p>
          <a:p>
            <a:pPr>
              <a:lnSpc>
                <a:spcPct val="150000"/>
              </a:lnSpc>
            </a:pPr>
            <a:r>
              <a:rPr lang="en-IN" sz="2400" dirty="0"/>
              <a:t>Flow Chart</a:t>
            </a:r>
          </a:p>
          <a:p>
            <a:pPr>
              <a:lnSpc>
                <a:spcPct val="150000"/>
              </a:lnSpc>
            </a:pPr>
            <a:r>
              <a:rPr lang="en-IN" sz="2400" dirty="0"/>
              <a:t>Result </a:t>
            </a:r>
          </a:p>
          <a:p>
            <a:pPr>
              <a:lnSpc>
                <a:spcPct val="150000"/>
              </a:lnSpc>
            </a:pPr>
            <a:r>
              <a:rPr lang="en-IN" sz="2400" dirty="0"/>
              <a:t>Source Code (Screenshots)</a:t>
            </a:r>
          </a:p>
          <a:p>
            <a:pPr>
              <a:lnSpc>
                <a:spcPct val="150000"/>
              </a:lnSpc>
            </a:pPr>
            <a:r>
              <a:rPr lang="en-IN" sz="2400" dirty="0"/>
              <a:t>Conclusion</a:t>
            </a:r>
          </a:p>
          <a:p>
            <a:pPr>
              <a:lnSpc>
                <a:spcPct val="150000"/>
              </a:lnSpc>
            </a:pPr>
            <a:r>
              <a:rPr lang="en-IN" sz="2400" dirty="0"/>
              <a:t>Reference</a:t>
            </a:r>
          </a:p>
        </p:txBody>
      </p:sp>
      <p:sp>
        <p:nvSpPr>
          <p:cNvPr id="4" name="Date Placeholder 3">
            <a:extLst>
              <a:ext uri="{FF2B5EF4-FFF2-40B4-BE49-F238E27FC236}">
                <a16:creationId xmlns:a16="http://schemas.microsoft.com/office/drawing/2014/main" id="{5FE01502-7BE1-BFBC-955E-F388FDADBF86}"/>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B2718E3C-899A-8C4D-E84C-4708BF755C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dirty="0"/>
          </a:p>
        </p:txBody>
      </p:sp>
    </p:spTree>
    <p:extLst>
      <p:ext uri="{BB962C8B-B14F-4D97-AF65-F5344CB8AC3E}">
        <p14:creationId xmlns:p14="http://schemas.microsoft.com/office/powerpoint/2010/main" val="14121541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105" y="0"/>
            <a:ext cx="6367895" cy="838200"/>
          </a:xfrm>
        </p:spPr>
        <p:txBody>
          <a:bodyPr/>
          <a:lstStyle/>
          <a:p>
            <a:pPr algn="l"/>
            <a:r>
              <a:rPr lang="en-US" b="1" dirty="0"/>
              <a:t>Feed.jsx</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dirty="0"/>
          </a:p>
        </p:txBody>
      </p:sp>
      <p:sp>
        <p:nvSpPr>
          <p:cNvPr id="8" name="TextBox 7">
            <a:extLst>
              <a:ext uri="{FF2B5EF4-FFF2-40B4-BE49-F238E27FC236}">
                <a16:creationId xmlns:a16="http://schemas.microsoft.com/office/drawing/2014/main" id="{74CA173D-34E8-62E6-EE7C-22469B70741F}"/>
              </a:ext>
            </a:extLst>
          </p:cNvPr>
          <p:cNvSpPr txBox="1"/>
          <p:nvPr/>
        </p:nvSpPr>
        <p:spPr>
          <a:xfrm>
            <a:off x="2286000" y="6277302"/>
            <a:ext cx="4572000" cy="261610"/>
          </a:xfrm>
          <a:prstGeom prst="rect">
            <a:avLst/>
          </a:prstGeom>
          <a:noFill/>
        </p:spPr>
        <p:txBody>
          <a:bodyPr wrap="square">
            <a:spAutoFit/>
          </a:bodyPr>
          <a:lstStyle/>
          <a:p>
            <a:pPr algn="ctr"/>
            <a:r>
              <a:rPr lang="en-US" sz="1050" dirty="0"/>
              <a:t>Fig (7). Screenshot Of Feed.jsx</a:t>
            </a:r>
          </a:p>
        </p:txBody>
      </p:sp>
      <p:pic>
        <p:nvPicPr>
          <p:cNvPr id="6" name="Picture 5">
            <a:extLst>
              <a:ext uri="{FF2B5EF4-FFF2-40B4-BE49-F238E27FC236}">
                <a16:creationId xmlns:a16="http://schemas.microsoft.com/office/drawing/2014/main" id="{6E5C3960-8F61-92A1-A88F-B4CF06C59EBF}"/>
              </a:ext>
            </a:extLst>
          </p:cNvPr>
          <p:cNvPicPr>
            <a:picLocks noChangeAspect="1"/>
          </p:cNvPicPr>
          <p:nvPr/>
        </p:nvPicPr>
        <p:blipFill>
          <a:blip r:embed="rId2"/>
          <a:stretch>
            <a:fillRect/>
          </a:stretch>
        </p:blipFill>
        <p:spPr>
          <a:xfrm>
            <a:off x="109105" y="982651"/>
            <a:ext cx="8913539" cy="5308297"/>
          </a:xfrm>
          <a:prstGeom prst="rect">
            <a:avLst/>
          </a:prstGeom>
        </p:spPr>
      </p:pic>
    </p:spTree>
    <p:extLst>
      <p:ext uri="{BB962C8B-B14F-4D97-AF65-F5344CB8AC3E}">
        <p14:creationId xmlns:p14="http://schemas.microsoft.com/office/powerpoint/2010/main" val="24061727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BCC25-FD54-2CDF-2096-CBC54E90C5DD}"/>
              </a:ext>
            </a:extLst>
          </p:cNvPr>
          <p:cNvSpPr>
            <a:spLocks noGrp="1"/>
          </p:cNvSpPr>
          <p:nvPr>
            <p:ph type="title"/>
          </p:nvPr>
        </p:nvSpPr>
        <p:spPr>
          <a:xfrm>
            <a:off x="457200" y="0"/>
            <a:ext cx="6019799" cy="838200"/>
          </a:xfrm>
        </p:spPr>
        <p:txBody>
          <a:bodyPr/>
          <a:lstStyle/>
          <a:p>
            <a:pPr algn="l"/>
            <a:r>
              <a:rPr lang="en-US" b="1" dirty="0"/>
              <a:t>Explanation Of Feed.jsx</a:t>
            </a:r>
          </a:p>
        </p:txBody>
      </p:sp>
      <p:sp>
        <p:nvSpPr>
          <p:cNvPr id="4" name="Date Placeholder 3">
            <a:extLst>
              <a:ext uri="{FF2B5EF4-FFF2-40B4-BE49-F238E27FC236}">
                <a16:creationId xmlns:a16="http://schemas.microsoft.com/office/drawing/2014/main" id="{3372F44C-C49B-C8E2-F1F3-39293F5D68D0}"/>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1EEA737B-445A-6B10-F0BB-FFF5E7BAB20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21</a:t>
            </a:fld>
            <a:endParaRPr lang="en-US" dirty="0"/>
          </a:p>
        </p:txBody>
      </p:sp>
      <p:sp>
        <p:nvSpPr>
          <p:cNvPr id="11" name="Text Placeholder 10">
            <a:extLst>
              <a:ext uri="{FF2B5EF4-FFF2-40B4-BE49-F238E27FC236}">
                <a16:creationId xmlns:a16="http://schemas.microsoft.com/office/drawing/2014/main" id="{6F7532D2-FE90-E3E5-30B6-456196EE4E5A}"/>
              </a:ext>
            </a:extLst>
          </p:cNvPr>
          <p:cNvSpPr>
            <a:spLocks noGrp="1"/>
          </p:cNvSpPr>
          <p:nvPr>
            <p:ph type="body" idx="1"/>
          </p:nvPr>
        </p:nvSpPr>
        <p:spPr>
          <a:xfrm>
            <a:off x="0" y="762000"/>
            <a:ext cx="9144000" cy="5746750"/>
          </a:xfrm>
        </p:spPr>
        <p:txBody>
          <a:bodyPr/>
          <a:lstStyle/>
          <a:p>
            <a:pPr algn="just">
              <a:lnSpc>
                <a:spcPct val="150000"/>
              </a:lnSpc>
              <a:buFont typeface="Courier New" panose="02070309020205020404" pitchFamily="49" charset="0"/>
              <a:buChar char="o"/>
            </a:pPr>
            <a:r>
              <a:rPr lang="en-US" sz="1400" dirty="0"/>
              <a:t>The code defines a React functional component named `</a:t>
            </a:r>
            <a:r>
              <a:rPr lang="en-US" sz="1400" b="1" dirty="0"/>
              <a:t>feed</a:t>
            </a:r>
            <a:r>
              <a:rPr lang="en-US" sz="1400" dirty="0"/>
              <a:t>`, representing a feed page in a web application.</a:t>
            </a:r>
          </a:p>
          <a:p>
            <a:pPr algn="just">
              <a:lnSpc>
                <a:spcPct val="150000"/>
              </a:lnSpc>
              <a:buFont typeface="Courier New" panose="02070309020205020404" pitchFamily="49" charset="0"/>
              <a:buChar char="o"/>
            </a:pPr>
            <a:r>
              <a:rPr lang="en-US" sz="1400" dirty="0"/>
              <a:t>It </a:t>
            </a:r>
            <a:r>
              <a:rPr lang="en-US" sz="1400" b="1" dirty="0"/>
              <a:t>imports </a:t>
            </a:r>
            <a:r>
              <a:rPr lang="en-US" sz="1400" dirty="0"/>
              <a:t>React and other necessary components and data sources from various files.</a:t>
            </a:r>
          </a:p>
          <a:p>
            <a:pPr algn="just">
              <a:lnSpc>
                <a:spcPct val="150000"/>
              </a:lnSpc>
              <a:buFont typeface="Courier New" panose="02070309020205020404" pitchFamily="49" charset="0"/>
              <a:buChar char="o"/>
            </a:pPr>
            <a:r>
              <a:rPr lang="en-US" sz="1400" dirty="0"/>
              <a:t>The </a:t>
            </a:r>
            <a:r>
              <a:rPr lang="en-US" sz="1400" b="1" dirty="0"/>
              <a:t>`Navbar` </a:t>
            </a:r>
            <a:r>
              <a:rPr lang="en-US" sz="1400" dirty="0"/>
              <a:t>component is imported to include a navigation bar at the top of the feed page.</a:t>
            </a:r>
          </a:p>
          <a:p>
            <a:pPr algn="just">
              <a:lnSpc>
                <a:spcPct val="150000"/>
              </a:lnSpc>
              <a:buFont typeface="Courier New" panose="02070309020205020404" pitchFamily="49" charset="0"/>
              <a:buChar char="o"/>
            </a:pPr>
            <a:r>
              <a:rPr lang="en-US" sz="1400" dirty="0"/>
              <a:t>A container div with the </a:t>
            </a:r>
            <a:r>
              <a:rPr lang="en-US" sz="1400" b="1" dirty="0"/>
              <a:t>className "container" </a:t>
            </a:r>
            <a:r>
              <a:rPr lang="en-US" sz="1400" dirty="0"/>
              <a:t>is defined to hold the content of the feed page.</a:t>
            </a:r>
          </a:p>
          <a:p>
            <a:pPr algn="just">
              <a:lnSpc>
                <a:spcPct val="150000"/>
              </a:lnSpc>
              <a:buFont typeface="Courier New" panose="02070309020205020404" pitchFamily="49" charset="0"/>
              <a:buChar char="o"/>
            </a:pPr>
            <a:r>
              <a:rPr lang="en-US" sz="1400" dirty="0"/>
              <a:t>The </a:t>
            </a:r>
            <a:r>
              <a:rPr lang="en-US" sz="1400" b="1" dirty="0"/>
              <a:t>`Data` array</a:t>
            </a:r>
            <a:r>
              <a:rPr lang="en-US" sz="1400" dirty="0"/>
              <a:t>, containing information about various posts, is imported from </a:t>
            </a:r>
            <a:r>
              <a:rPr lang="en-US" sz="1400" b="1" dirty="0"/>
              <a:t>"./Data".</a:t>
            </a:r>
          </a:p>
          <a:p>
            <a:pPr algn="just">
              <a:lnSpc>
                <a:spcPct val="150000"/>
              </a:lnSpc>
              <a:buFont typeface="Courier New" panose="02070309020205020404" pitchFamily="49" charset="0"/>
              <a:buChar char="o"/>
            </a:pPr>
            <a:r>
              <a:rPr lang="en-US" sz="1400" dirty="0"/>
              <a:t>The </a:t>
            </a:r>
            <a:r>
              <a:rPr lang="en-US" sz="1400" b="1" dirty="0"/>
              <a:t>`Users` array</a:t>
            </a:r>
            <a:r>
              <a:rPr lang="en-US" sz="1400" dirty="0"/>
              <a:t>, containing user information, is imported from </a:t>
            </a:r>
            <a:r>
              <a:rPr lang="en-US" sz="1400" b="1" dirty="0"/>
              <a:t>"./Users".</a:t>
            </a:r>
          </a:p>
          <a:p>
            <a:pPr algn="just">
              <a:lnSpc>
                <a:spcPct val="150000"/>
              </a:lnSpc>
              <a:buFont typeface="Courier New" panose="02070309020205020404" pitchFamily="49" charset="0"/>
              <a:buChar char="o"/>
            </a:pPr>
            <a:r>
              <a:rPr lang="en-US" sz="1400" dirty="0"/>
              <a:t>Inside the container div, a loop iterates over each item in the `Data` array using the </a:t>
            </a:r>
            <a:r>
              <a:rPr lang="en-US" sz="1400" b="1" dirty="0"/>
              <a:t>`map` function.</a:t>
            </a:r>
          </a:p>
          <a:p>
            <a:pPr algn="just">
              <a:lnSpc>
                <a:spcPct val="150000"/>
              </a:lnSpc>
              <a:buFont typeface="Courier New" panose="02070309020205020404" pitchFamily="49" charset="0"/>
              <a:buChar char="o"/>
            </a:pPr>
            <a:r>
              <a:rPr lang="en-US" sz="1400" dirty="0"/>
              <a:t>For each item in the `Data` array, a </a:t>
            </a:r>
            <a:r>
              <a:rPr lang="en-US" sz="1400" b="1" dirty="0"/>
              <a:t>`Card` component </a:t>
            </a:r>
            <a:r>
              <a:rPr lang="en-US" sz="1400" dirty="0"/>
              <a:t>is rendered with properties such as </a:t>
            </a:r>
            <a:r>
              <a:rPr lang="en-US" sz="1400" b="1" dirty="0"/>
              <a:t>`key`, `imageURL`, `caption`, and `user`.</a:t>
            </a:r>
          </a:p>
          <a:p>
            <a:pPr algn="just">
              <a:lnSpc>
                <a:spcPct val="150000"/>
              </a:lnSpc>
              <a:buFont typeface="Courier New" panose="02070309020205020404" pitchFamily="49" charset="0"/>
              <a:buChar char="o"/>
            </a:pPr>
            <a:r>
              <a:rPr lang="en-US" sz="1400" dirty="0"/>
              <a:t>The </a:t>
            </a:r>
            <a:r>
              <a:rPr lang="en-US" sz="1400" b="1" dirty="0"/>
              <a:t>`key` property </a:t>
            </a:r>
            <a:r>
              <a:rPr lang="en-US" sz="1400" dirty="0"/>
              <a:t>is set to the unique identifier of each post to ensure efficient rendering and updates.</a:t>
            </a:r>
          </a:p>
          <a:p>
            <a:pPr algn="just">
              <a:lnSpc>
                <a:spcPct val="150000"/>
              </a:lnSpc>
              <a:buFont typeface="Courier New" panose="02070309020205020404" pitchFamily="49" charset="0"/>
              <a:buChar char="o"/>
            </a:pPr>
            <a:r>
              <a:rPr lang="en-US" sz="1400" dirty="0"/>
              <a:t>The </a:t>
            </a:r>
            <a:r>
              <a:rPr lang="en-US" sz="1400" b="1" dirty="0"/>
              <a:t>`imageURL` and `caption` properties </a:t>
            </a:r>
            <a:r>
              <a:rPr lang="en-US" sz="1400" dirty="0"/>
              <a:t>are passed to the `Card` component to display the image and caption of each post.</a:t>
            </a:r>
          </a:p>
          <a:p>
            <a:pPr algn="just">
              <a:lnSpc>
                <a:spcPct val="150000"/>
              </a:lnSpc>
              <a:buFont typeface="Courier New" panose="02070309020205020404" pitchFamily="49" charset="0"/>
              <a:buChar char="o"/>
            </a:pPr>
            <a:r>
              <a:rPr lang="en-US" sz="1400" dirty="0"/>
              <a:t>The </a:t>
            </a:r>
            <a:r>
              <a:rPr lang="en-US" sz="1400" b="1" dirty="0"/>
              <a:t>`user` property </a:t>
            </a:r>
            <a:r>
              <a:rPr lang="en-US" sz="1400" dirty="0"/>
              <a:t>is set to the first user in the `Users` array, indicating the author of each post.</a:t>
            </a:r>
          </a:p>
          <a:p>
            <a:pPr algn="just">
              <a:lnSpc>
                <a:spcPct val="150000"/>
              </a:lnSpc>
              <a:buFont typeface="Courier New" panose="02070309020205020404" pitchFamily="49" charset="0"/>
              <a:buChar char="o"/>
            </a:pPr>
            <a:r>
              <a:rPr lang="en-US" sz="1400" dirty="0"/>
              <a:t>Overall, this </a:t>
            </a:r>
            <a:r>
              <a:rPr lang="en-US" sz="1400" b="1" dirty="0"/>
              <a:t>component structures the feed page by including a navigation bar and rendering a series of cards </a:t>
            </a:r>
            <a:r>
              <a:rPr lang="en-US" sz="1400" dirty="0"/>
              <a:t>representing individual posts fetched from the `Data` array.</a:t>
            </a:r>
          </a:p>
        </p:txBody>
      </p:sp>
    </p:spTree>
    <p:extLst>
      <p:ext uri="{BB962C8B-B14F-4D97-AF65-F5344CB8AC3E}">
        <p14:creationId xmlns:p14="http://schemas.microsoft.com/office/powerpoint/2010/main" val="28800715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22</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86000" y="6335941"/>
            <a:ext cx="4572000" cy="261610"/>
          </a:xfrm>
          <a:prstGeom prst="rect">
            <a:avLst/>
          </a:prstGeom>
          <a:noFill/>
        </p:spPr>
        <p:txBody>
          <a:bodyPr wrap="square">
            <a:spAutoFit/>
          </a:bodyPr>
          <a:lstStyle/>
          <a:p>
            <a:pPr algn="ctr"/>
            <a:r>
              <a:rPr lang="en-US" sz="1050" dirty="0"/>
              <a:t>Fig (8). Screenshot Of Login Overlay</a:t>
            </a:r>
          </a:p>
        </p:txBody>
      </p:sp>
      <p:pic>
        <p:nvPicPr>
          <p:cNvPr id="7" name="Picture 6">
            <a:extLst>
              <a:ext uri="{FF2B5EF4-FFF2-40B4-BE49-F238E27FC236}">
                <a16:creationId xmlns:a16="http://schemas.microsoft.com/office/drawing/2014/main" id="{81D9C40D-D048-7EC2-8320-B0B817D34DA3}"/>
              </a:ext>
            </a:extLst>
          </p:cNvPr>
          <p:cNvPicPr>
            <a:picLocks noChangeAspect="1"/>
          </p:cNvPicPr>
          <p:nvPr/>
        </p:nvPicPr>
        <p:blipFill>
          <a:blip r:embed="rId2"/>
          <a:stretch>
            <a:fillRect/>
          </a:stretch>
        </p:blipFill>
        <p:spPr>
          <a:xfrm>
            <a:off x="2691719" y="938212"/>
            <a:ext cx="3760561" cy="5397729"/>
          </a:xfrm>
          <a:prstGeom prst="rect">
            <a:avLst/>
          </a:prstGeom>
        </p:spPr>
      </p:pic>
    </p:spTree>
    <p:extLst>
      <p:ext uri="{BB962C8B-B14F-4D97-AF65-F5344CB8AC3E}">
        <p14:creationId xmlns:p14="http://schemas.microsoft.com/office/powerpoint/2010/main" val="36680783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0"/>
            <a:ext cx="6362700" cy="838200"/>
          </a:xfrm>
        </p:spPr>
        <p:txBody>
          <a:bodyPr/>
          <a:lstStyle/>
          <a:p>
            <a:pPr algn="l"/>
            <a:r>
              <a:rPr lang="en-US" b="1" dirty="0"/>
              <a:t>Login</a:t>
            </a:r>
            <a:r>
              <a:rPr lang="en-US" dirty="0"/>
              <a:t>.</a:t>
            </a:r>
            <a:r>
              <a:rPr lang="en-US" b="1" dirty="0"/>
              <a:t>jsx</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23</a:t>
            </a:fld>
            <a:endParaRPr lang="en-US" dirty="0"/>
          </a:p>
        </p:txBody>
      </p:sp>
      <p:sp>
        <p:nvSpPr>
          <p:cNvPr id="8" name="TextBox 7">
            <a:extLst>
              <a:ext uri="{FF2B5EF4-FFF2-40B4-BE49-F238E27FC236}">
                <a16:creationId xmlns:a16="http://schemas.microsoft.com/office/drawing/2014/main" id="{74CA173D-34E8-62E6-EE7C-22469B70741F}"/>
              </a:ext>
            </a:extLst>
          </p:cNvPr>
          <p:cNvSpPr txBox="1"/>
          <p:nvPr/>
        </p:nvSpPr>
        <p:spPr>
          <a:xfrm>
            <a:off x="2286000" y="6277302"/>
            <a:ext cx="4572000" cy="261610"/>
          </a:xfrm>
          <a:prstGeom prst="rect">
            <a:avLst/>
          </a:prstGeom>
          <a:noFill/>
        </p:spPr>
        <p:txBody>
          <a:bodyPr wrap="square">
            <a:spAutoFit/>
          </a:bodyPr>
          <a:lstStyle/>
          <a:p>
            <a:pPr algn="ctr"/>
            <a:r>
              <a:rPr lang="en-US" sz="1050" dirty="0"/>
              <a:t>Fig (9). Screenshot Of Login.jsx</a:t>
            </a:r>
          </a:p>
        </p:txBody>
      </p:sp>
      <p:pic>
        <p:nvPicPr>
          <p:cNvPr id="7" name="Picture 6">
            <a:extLst>
              <a:ext uri="{FF2B5EF4-FFF2-40B4-BE49-F238E27FC236}">
                <a16:creationId xmlns:a16="http://schemas.microsoft.com/office/drawing/2014/main" id="{C38892AC-1541-BF30-88DC-A4E042BC6EB4}"/>
              </a:ext>
            </a:extLst>
          </p:cNvPr>
          <p:cNvPicPr>
            <a:picLocks noChangeAspect="1"/>
          </p:cNvPicPr>
          <p:nvPr/>
        </p:nvPicPr>
        <p:blipFill>
          <a:blip r:embed="rId2"/>
          <a:stretch>
            <a:fillRect/>
          </a:stretch>
        </p:blipFill>
        <p:spPr>
          <a:xfrm>
            <a:off x="114300" y="933450"/>
            <a:ext cx="8925791" cy="5343852"/>
          </a:xfrm>
          <a:prstGeom prst="rect">
            <a:avLst/>
          </a:prstGeom>
        </p:spPr>
      </p:pic>
    </p:spTree>
    <p:extLst>
      <p:ext uri="{BB962C8B-B14F-4D97-AF65-F5344CB8AC3E}">
        <p14:creationId xmlns:p14="http://schemas.microsoft.com/office/powerpoint/2010/main" val="22340489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BCC25-FD54-2CDF-2096-CBC54E90C5DD}"/>
              </a:ext>
            </a:extLst>
          </p:cNvPr>
          <p:cNvSpPr>
            <a:spLocks noGrp="1"/>
          </p:cNvSpPr>
          <p:nvPr>
            <p:ph type="title"/>
          </p:nvPr>
        </p:nvSpPr>
        <p:spPr>
          <a:xfrm>
            <a:off x="457200" y="0"/>
            <a:ext cx="6019799" cy="838200"/>
          </a:xfrm>
        </p:spPr>
        <p:txBody>
          <a:bodyPr/>
          <a:lstStyle/>
          <a:p>
            <a:pPr algn="l"/>
            <a:r>
              <a:rPr lang="en-US" b="1" dirty="0"/>
              <a:t>Explanation Of Login.jsx</a:t>
            </a:r>
          </a:p>
        </p:txBody>
      </p:sp>
      <p:sp>
        <p:nvSpPr>
          <p:cNvPr id="4" name="Date Placeholder 3">
            <a:extLst>
              <a:ext uri="{FF2B5EF4-FFF2-40B4-BE49-F238E27FC236}">
                <a16:creationId xmlns:a16="http://schemas.microsoft.com/office/drawing/2014/main" id="{3372F44C-C49B-C8E2-F1F3-39293F5D68D0}"/>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1EEA737B-445A-6B10-F0BB-FFF5E7BAB20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24</a:t>
            </a:fld>
            <a:endParaRPr lang="en-US" dirty="0"/>
          </a:p>
        </p:txBody>
      </p:sp>
      <p:sp>
        <p:nvSpPr>
          <p:cNvPr id="11" name="Text Placeholder 10">
            <a:extLst>
              <a:ext uri="{FF2B5EF4-FFF2-40B4-BE49-F238E27FC236}">
                <a16:creationId xmlns:a16="http://schemas.microsoft.com/office/drawing/2014/main" id="{6F7532D2-FE90-E3E5-30B6-456196EE4E5A}"/>
              </a:ext>
            </a:extLst>
          </p:cNvPr>
          <p:cNvSpPr>
            <a:spLocks noGrp="1"/>
          </p:cNvSpPr>
          <p:nvPr>
            <p:ph type="body" idx="1"/>
          </p:nvPr>
        </p:nvSpPr>
        <p:spPr>
          <a:xfrm>
            <a:off x="0" y="838200"/>
            <a:ext cx="9144000" cy="5635336"/>
          </a:xfrm>
        </p:spPr>
        <p:txBody>
          <a:bodyPr/>
          <a:lstStyle/>
          <a:p>
            <a:pPr algn="just">
              <a:lnSpc>
                <a:spcPct val="150000"/>
              </a:lnSpc>
              <a:buFont typeface="Courier New" panose="02070309020205020404" pitchFamily="49" charset="0"/>
              <a:buChar char="o"/>
            </a:pPr>
            <a:r>
              <a:rPr lang="en-US" sz="1400" dirty="0"/>
              <a:t>The code defines a React functional component named </a:t>
            </a:r>
            <a:r>
              <a:rPr lang="en-US" sz="1400" b="1" dirty="0"/>
              <a:t>`Login`</a:t>
            </a:r>
            <a:r>
              <a:rPr lang="en-US" sz="1400" dirty="0"/>
              <a:t>, which represents a login form in a web application.  </a:t>
            </a:r>
          </a:p>
          <a:p>
            <a:pPr algn="just">
              <a:lnSpc>
                <a:spcPct val="150000"/>
              </a:lnSpc>
              <a:buFont typeface="Courier New" panose="02070309020205020404" pitchFamily="49" charset="0"/>
              <a:buChar char="o"/>
            </a:pPr>
            <a:r>
              <a:rPr lang="en-US" sz="1400" dirty="0"/>
              <a:t>It </a:t>
            </a:r>
            <a:r>
              <a:rPr lang="en-US" sz="1400" b="1" dirty="0"/>
              <a:t>imports React </a:t>
            </a:r>
            <a:r>
              <a:rPr lang="en-US" sz="1400" dirty="0"/>
              <a:t>and </a:t>
            </a:r>
            <a:r>
              <a:rPr lang="en-US" sz="1400" b="1" dirty="0"/>
              <a:t>includes CSS </a:t>
            </a:r>
            <a:r>
              <a:rPr lang="en-US" sz="1400" dirty="0"/>
              <a:t>styles </a:t>
            </a:r>
            <a:r>
              <a:rPr lang="en-US" sz="1400" b="1" dirty="0"/>
              <a:t>from "./Login.css" </a:t>
            </a:r>
            <a:r>
              <a:rPr lang="en-US" sz="1400" dirty="0"/>
              <a:t>to style the login form.</a:t>
            </a:r>
          </a:p>
          <a:p>
            <a:pPr algn="just">
              <a:lnSpc>
                <a:spcPct val="150000"/>
              </a:lnSpc>
              <a:buFont typeface="Courier New" panose="02070309020205020404" pitchFamily="49" charset="0"/>
              <a:buChar char="o"/>
            </a:pPr>
            <a:r>
              <a:rPr lang="en-US" sz="1400" dirty="0"/>
              <a:t>The login form contains an </a:t>
            </a:r>
            <a:r>
              <a:rPr lang="en-US" sz="1400" b="1" dirty="0"/>
              <a:t>image of the application's logo</a:t>
            </a:r>
            <a:r>
              <a:rPr lang="en-US" sz="1400" dirty="0"/>
              <a:t>, </a:t>
            </a:r>
            <a:r>
              <a:rPr lang="en-US" sz="1400" b="1" dirty="0"/>
              <a:t>the heading "Welcome to StellarSnap"</a:t>
            </a:r>
            <a:r>
              <a:rPr lang="en-US" sz="1400" dirty="0"/>
              <a:t>, and </a:t>
            </a:r>
            <a:r>
              <a:rPr lang="en-US" sz="1400" b="1" dirty="0"/>
              <a:t>input fields for email and password</a:t>
            </a:r>
            <a:r>
              <a:rPr lang="en-US" sz="1400" dirty="0"/>
              <a:t>.</a:t>
            </a:r>
          </a:p>
          <a:p>
            <a:pPr algn="just">
              <a:lnSpc>
                <a:spcPct val="150000"/>
              </a:lnSpc>
              <a:buFont typeface="Courier New" panose="02070309020205020404" pitchFamily="49" charset="0"/>
              <a:buChar char="o"/>
            </a:pPr>
            <a:r>
              <a:rPr lang="en-US" sz="1400" dirty="0"/>
              <a:t>An </a:t>
            </a:r>
            <a:r>
              <a:rPr lang="en-US" sz="1400" b="1" dirty="0"/>
              <a:t>anchor tag </a:t>
            </a:r>
            <a:r>
              <a:rPr lang="en-US" sz="1400" dirty="0"/>
              <a:t>is provided for users who forgot their password, allowing them to reset it.</a:t>
            </a:r>
          </a:p>
          <a:p>
            <a:pPr algn="just">
              <a:lnSpc>
                <a:spcPct val="150000"/>
              </a:lnSpc>
              <a:buFont typeface="Courier New" panose="02070309020205020404" pitchFamily="49" charset="0"/>
              <a:buChar char="o"/>
            </a:pPr>
            <a:r>
              <a:rPr lang="en-US" sz="1400" dirty="0"/>
              <a:t>A </a:t>
            </a:r>
            <a:r>
              <a:rPr lang="en-US" sz="1400" b="1" dirty="0"/>
              <a:t>"Log in" button </a:t>
            </a:r>
            <a:r>
              <a:rPr lang="en-US" sz="1400" dirty="0"/>
              <a:t>is provided for users to submit their login credentials and authenticate.</a:t>
            </a:r>
          </a:p>
          <a:p>
            <a:pPr algn="just">
              <a:lnSpc>
                <a:spcPct val="150000"/>
              </a:lnSpc>
              <a:buFont typeface="Courier New" panose="02070309020205020404" pitchFamily="49" charset="0"/>
              <a:buChar char="o"/>
            </a:pPr>
            <a:r>
              <a:rPr lang="en-US" sz="1400" dirty="0"/>
              <a:t>Alternatively, users can log in using their Facebook account by clicking the </a:t>
            </a:r>
            <a:r>
              <a:rPr lang="en-US" sz="1400" b="1" dirty="0"/>
              <a:t>"Continue with Facebook" button</a:t>
            </a:r>
            <a:r>
              <a:rPr lang="en-US" sz="1400" dirty="0"/>
              <a:t>.</a:t>
            </a:r>
          </a:p>
          <a:p>
            <a:pPr algn="just">
              <a:lnSpc>
                <a:spcPct val="150000"/>
              </a:lnSpc>
              <a:buFont typeface="Courier New" panose="02070309020205020404" pitchFamily="49" charset="0"/>
              <a:buChar char="o"/>
            </a:pPr>
            <a:r>
              <a:rPr lang="en-US" sz="1400" dirty="0"/>
              <a:t>A </a:t>
            </a:r>
            <a:r>
              <a:rPr lang="en-US" sz="1400" b="1" dirty="0"/>
              <a:t>disclaimer message </a:t>
            </a:r>
            <a:r>
              <a:rPr lang="en-US" sz="1400" dirty="0"/>
              <a:t>informs users that by logging in, they agree to the application's terms of service and privacy policy.</a:t>
            </a:r>
          </a:p>
          <a:p>
            <a:pPr algn="just">
              <a:lnSpc>
                <a:spcPct val="150000"/>
              </a:lnSpc>
              <a:buFont typeface="Courier New" panose="02070309020205020404" pitchFamily="49" charset="0"/>
              <a:buChar char="o"/>
            </a:pPr>
            <a:r>
              <a:rPr lang="en-US" sz="1400" dirty="0"/>
              <a:t>Links are included for users who are </a:t>
            </a:r>
            <a:r>
              <a:rPr lang="en-US" sz="1400" b="1" dirty="0"/>
              <a:t>not yet registered </a:t>
            </a:r>
            <a:r>
              <a:rPr lang="en-US" sz="1400" dirty="0"/>
              <a:t>on StellarSnap to sign up, as well as for businesses to get started with the platform.</a:t>
            </a:r>
          </a:p>
          <a:p>
            <a:pPr algn="just">
              <a:lnSpc>
                <a:spcPct val="150000"/>
              </a:lnSpc>
              <a:buFont typeface="Courier New" panose="02070309020205020404" pitchFamily="49" charset="0"/>
              <a:buChar char="o"/>
            </a:pPr>
            <a:r>
              <a:rPr lang="en-US" sz="1400" dirty="0"/>
              <a:t>The </a:t>
            </a:r>
            <a:r>
              <a:rPr lang="en-US" sz="1400" b="1" dirty="0"/>
              <a:t>`toggle` function </a:t>
            </a:r>
            <a:r>
              <a:rPr lang="en-US" sz="1400" dirty="0"/>
              <a:t>is passed as a prop to handle closing the login form when the "×" close button is clicked.</a:t>
            </a:r>
          </a:p>
          <a:p>
            <a:pPr algn="just">
              <a:lnSpc>
                <a:spcPct val="150000"/>
              </a:lnSpc>
              <a:buFont typeface="Courier New" panose="02070309020205020404" pitchFamily="49" charset="0"/>
              <a:buChar char="o"/>
            </a:pPr>
            <a:r>
              <a:rPr lang="en-US" sz="1400" dirty="0"/>
              <a:t>Overall, this </a:t>
            </a:r>
            <a:r>
              <a:rPr lang="en-US" sz="1400" b="1" dirty="0"/>
              <a:t>component provides a user-friendly interface for logging into the StellarSnap application</a:t>
            </a:r>
            <a:r>
              <a:rPr lang="en-US" sz="1400" dirty="0"/>
              <a:t>, including options for password recovery, social login, and registration.</a:t>
            </a:r>
          </a:p>
        </p:txBody>
      </p:sp>
    </p:spTree>
    <p:extLst>
      <p:ext uri="{BB962C8B-B14F-4D97-AF65-F5344CB8AC3E}">
        <p14:creationId xmlns:p14="http://schemas.microsoft.com/office/powerpoint/2010/main" val="23240391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25</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86000" y="3909579"/>
            <a:ext cx="4572000" cy="261610"/>
          </a:xfrm>
          <a:prstGeom prst="rect">
            <a:avLst/>
          </a:prstGeom>
          <a:noFill/>
        </p:spPr>
        <p:txBody>
          <a:bodyPr wrap="square">
            <a:spAutoFit/>
          </a:bodyPr>
          <a:lstStyle/>
          <a:p>
            <a:pPr algn="ctr"/>
            <a:r>
              <a:rPr lang="en-US" sz="1050" dirty="0"/>
              <a:t>Fig (10). Screenshot Of Navbar </a:t>
            </a:r>
          </a:p>
        </p:txBody>
      </p:sp>
      <p:pic>
        <p:nvPicPr>
          <p:cNvPr id="6" name="Picture 5">
            <a:extLst>
              <a:ext uri="{FF2B5EF4-FFF2-40B4-BE49-F238E27FC236}">
                <a16:creationId xmlns:a16="http://schemas.microsoft.com/office/drawing/2014/main" id="{26F729AB-555B-26DE-DDB5-6CCE4CAC12CE}"/>
              </a:ext>
            </a:extLst>
          </p:cNvPr>
          <p:cNvPicPr>
            <a:picLocks noChangeAspect="1"/>
          </p:cNvPicPr>
          <p:nvPr/>
        </p:nvPicPr>
        <p:blipFill>
          <a:blip r:embed="rId2"/>
          <a:stretch>
            <a:fillRect/>
          </a:stretch>
        </p:blipFill>
        <p:spPr>
          <a:xfrm>
            <a:off x="0" y="2948420"/>
            <a:ext cx="9144000" cy="961159"/>
          </a:xfrm>
          <a:prstGeom prst="rect">
            <a:avLst/>
          </a:prstGeom>
        </p:spPr>
      </p:pic>
    </p:spTree>
    <p:extLst>
      <p:ext uri="{BB962C8B-B14F-4D97-AF65-F5344CB8AC3E}">
        <p14:creationId xmlns:p14="http://schemas.microsoft.com/office/powerpoint/2010/main" val="36988422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690" y="0"/>
            <a:ext cx="6352310" cy="838200"/>
          </a:xfrm>
        </p:spPr>
        <p:txBody>
          <a:bodyPr/>
          <a:lstStyle/>
          <a:p>
            <a:pPr algn="l"/>
            <a:r>
              <a:rPr lang="en-US" b="1" dirty="0"/>
              <a:t>Navbar.jsx</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26</a:t>
            </a:fld>
            <a:endParaRPr lang="en-US" dirty="0"/>
          </a:p>
        </p:txBody>
      </p:sp>
      <p:sp>
        <p:nvSpPr>
          <p:cNvPr id="8" name="TextBox 7">
            <a:extLst>
              <a:ext uri="{FF2B5EF4-FFF2-40B4-BE49-F238E27FC236}">
                <a16:creationId xmlns:a16="http://schemas.microsoft.com/office/drawing/2014/main" id="{74CA173D-34E8-62E6-EE7C-22469B70741F}"/>
              </a:ext>
            </a:extLst>
          </p:cNvPr>
          <p:cNvSpPr txBox="1"/>
          <p:nvPr/>
        </p:nvSpPr>
        <p:spPr>
          <a:xfrm>
            <a:off x="2286000" y="6277302"/>
            <a:ext cx="4572000" cy="261610"/>
          </a:xfrm>
          <a:prstGeom prst="rect">
            <a:avLst/>
          </a:prstGeom>
          <a:noFill/>
        </p:spPr>
        <p:txBody>
          <a:bodyPr wrap="square">
            <a:spAutoFit/>
          </a:bodyPr>
          <a:lstStyle/>
          <a:p>
            <a:pPr algn="ctr"/>
            <a:r>
              <a:rPr lang="en-US" sz="1050" dirty="0"/>
              <a:t>Fig (11). Screenshot Of Navbar.jsx</a:t>
            </a:r>
          </a:p>
        </p:txBody>
      </p:sp>
      <p:pic>
        <p:nvPicPr>
          <p:cNvPr id="6" name="Picture 5">
            <a:extLst>
              <a:ext uri="{FF2B5EF4-FFF2-40B4-BE49-F238E27FC236}">
                <a16:creationId xmlns:a16="http://schemas.microsoft.com/office/drawing/2014/main" id="{B0F21D61-6413-7399-09E9-E06119A116F1}"/>
              </a:ext>
            </a:extLst>
          </p:cNvPr>
          <p:cNvPicPr>
            <a:picLocks noChangeAspect="1"/>
          </p:cNvPicPr>
          <p:nvPr/>
        </p:nvPicPr>
        <p:blipFill>
          <a:blip r:embed="rId2"/>
          <a:stretch>
            <a:fillRect/>
          </a:stretch>
        </p:blipFill>
        <p:spPr>
          <a:xfrm>
            <a:off x="124690" y="883492"/>
            <a:ext cx="8910205" cy="5393810"/>
          </a:xfrm>
          <a:prstGeom prst="rect">
            <a:avLst/>
          </a:prstGeom>
        </p:spPr>
      </p:pic>
    </p:spTree>
    <p:extLst>
      <p:ext uri="{BB962C8B-B14F-4D97-AF65-F5344CB8AC3E}">
        <p14:creationId xmlns:p14="http://schemas.microsoft.com/office/powerpoint/2010/main" val="11889764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BCC25-FD54-2CDF-2096-CBC54E90C5DD}"/>
              </a:ext>
            </a:extLst>
          </p:cNvPr>
          <p:cNvSpPr>
            <a:spLocks noGrp="1"/>
          </p:cNvSpPr>
          <p:nvPr>
            <p:ph type="title"/>
          </p:nvPr>
        </p:nvSpPr>
        <p:spPr>
          <a:xfrm>
            <a:off x="457200" y="0"/>
            <a:ext cx="6019799" cy="838200"/>
          </a:xfrm>
        </p:spPr>
        <p:txBody>
          <a:bodyPr/>
          <a:lstStyle/>
          <a:p>
            <a:pPr algn="l"/>
            <a:r>
              <a:rPr lang="en-US" b="1" dirty="0"/>
              <a:t>Explanation Of Navbar.jsx</a:t>
            </a:r>
          </a:p>
        </p:txBody>
      </p:sp>
      <p:sp>
        <p:nvSpPr>
          <p:cNvPr id="4" name="Date Placeholder 3">
            <a:extLst>
              <a:ext uri="{FF2B5EF4-FFF2-40B4-BE49-F238E27FC236}">
                <a16:creationId xmlns:a16="http://schemas.microsoft.com/office/drawing/2014/main" id="{3372F44C-C49B-C8E2-F1F3-39293F5D68D0}"/>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1EEA737B-445A-6B10-F0BB-FFF5E7BAB20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27</a:t>
            </a:fld>
            <a:endParaRPr lang="en-US" dirty="0"/>
          </a:p>
        </p:txBody>
      </p:sp>
      <p:sp>
        <p:nvSpPr>
          <p:cNvPr id="11" name="Text Placeholder 10">
            <a:extLst>
              <a:ext uri="{FF2B5EF4-FFF2-40B4-BE49-F238E27FC236}">
                <a16:creationId xmlns:a16="http://schemas.microsoft.com/office/drawing/2014/main" id="{6F7532D2-FE90-E3E5-30B6-456196EE4E5A}"/>
              </a:ext>
            </a:extLst>
          </p:cNvPr>
          <p:cNvSpPr>
            <a:spLocks noGrp="1"/>
          </p:cNvSpPr>
          <p:nvPr>
            <p:ph type="body" idx="1"/>
          </p:nvPr>
        </p:nvSpPr>
        <p:spPr>
          <a:xfrm>
            <a:off x="0" y="838200"/>
            <a:ext cx="9144000" cy="5635336"/>
          </a:xfrm>
        </p:spPr>
        <p:txBody>
          <a:bodyPr/>
          <a:lstStyle/>
          <a:p>
            <a:pPr algn="just">
              <a:lnSpc>
                <a:spcPct val="150000"/>
              </a:lnSpc>
              <a:buFont typeface="Courier New" panose="02070309020205020404" pitchFamily="49" charset="0"/>
              <a:buChar char="o"/>
            </a:pPr>
            <a:r>
              <a:rPr lang="en-US" sz="1400" dirty="0"/>
              <a:t>The code defines a React functional component named </a:t>
            </a:r>
            <a:r>
              <a:rPr lang="en-US" sz="1400" b="1" dirty="0"/>
              <a:t>`Navbar`</a:t>
            </a:r>
            <a:r>
              <a:rPr lang="en-US" sz="1400" dirty="0"/>
              <a:t>, representing the navigation bar of a web application.</a:t>
            </a:r>
          </a:p>
          <a:p>
            <a:pPr algn="just">
              <a:lnSpc>
                <a:spcPct val="150000"/>
              </a:lnSpc>
              <a:buFont typeface="Courier New" panose="02070309020205020404" pitchFamily="49" charset="0"/>
              <a:buChar char="o"/>
            </a:pPr>
            <a:r>
              <a:rPr lang="en-US" sz="1400" dirty="0"/>
              <a:t>It </a:t>
            </a:r>
            <a:r>
              <a:rPr lang="en-US" sz="1400" b="1" dirty="0"/>
              <a:t>imports React</a:t>
            </a:r>
            <a:r>
              <a:rPr lang="en-US" sz="1400" dirty="0"/>
              <a:t> and </a:t>
            </a:r>
            <a:r>
              <a:rPr lang="en-US" sz="1400" b="1" dirty="0"/>
              <a:t>includes CSS styles </a:t>
            </a:r>
            <a:r>
              <a:rPr lang="en-US" sz="1400" dirty="0"/>
              <a:t>from </a:t>
            </a:r>
            <a:r>
              <a:rPr lang="en-US" sz="1400" b="1" dirty="0"/>
              <a:t>"./Navbar.css" </a:t>
            </a:r>
            <a:r>
              <a:rPr lang="en-US" sz="1400" dirty="0"/>
              <a:t>to style the navigation bar.</a:t>
            </a:r>
          </a:p>
          <a:p>
            <a:pPr algn="just">
              <a:lnSpc>
                <a:spcPct val="150000"/>
              </a:lnSpc>
              <a:buFont typeface="Courier New" panose="02070309020205020404" pitchFamily="49" charset="0"/>
              <a:buChar char="o"/>
            </a:pPr>
            <a:r>
              <a:rPr lang="en-US" sz="1400" dirty="0"/>
              <a:t>The </a:t>
            </a:r>
            <a:r>
              <a:rPr lang="en-US" sz="1400" b="1" dirty="0"/>
              <a:t>navigation bar </a:t>
            </a:r>
            <a:r>
              <a:rPr lang="en-US" sz="1400" dirty="0"/>
              <a:t>contains a logo image of the application, followed by links for the "Home", "Explore", and "Create" pages.</a:t>
            </a:r>
          </a:p>
          <a:p>
            <a:pPr algn="just">
              <a:lnSpc>
                <a:spcPct val="150000"/>
              </a:lnSpc>
              <a:buFont typeface="Courier New" panose="02070309020205020404" pitchFamily="49" charset="0"/>
              <a:buChar char="o"/>
            </a:pPr>
            <a:r>
              <a:rPr lang="en-US" sz="1400" dirty="0"/>
              <a:t>An input field with the ID </a:t>
            </a:r>
            <a:r>
              <a:rPr lang="en-US" sz="1400" b="1" dirty="0"/>
              <a:t>"SearchBar" </a:t>
            </a:r>
            <a:r>
              <a:rPr lang="en-US" sz="1400" dirty="0"/>
              <a:t>is provided for users to search for content within the application.</a:t>
            </a:r>
          </a:p>
          <a:p>
            <a:pPr algn="just">
              <a:lnSpc>
                <a:spcPct val="150000"/>
              </a:lnSpc>
              <a:buFont typeface="Courier New" panose="02070309020205020404" pitchFamily="49" charset="0"/>
              <a:buChar char="o"/>
            </a:pPr>
            <a:r>
              <a:rPr lang="en-US" sz="1400" b="1" dirty="0"/>
              <a:t>Icons</a:t>
            </a:r>
            <a:r>
              <a:rPr lang="en-US" sz="1400" dirty="0"/>
              <a:t> for notification, messaging, and user profiles are displayed using image tags with respective image sources.</a:t>
            </a:r>
          </a:p>
          <a:p>
            <a:pPr algn="just">
              <a:lnSpc>
                <a:spcPct val="150000"/>
              </a:lnSpc>
              <a:buFont typeface="Courier New" panose="02070309020205020404" pitchFamily="49" charset="0"/>
              <a:buChar char="o"/>
            </a:pPr>
            <a:r>
              <a:rPr lang="en-US" sz="1400" dirty="0"/>
              <a:t>An </a:t>
            </a:r>
            <a:r>
              <a:rPr lang="en-US" sz="1400" b="1" dirty="0"/>
              <a:t>arrow-down icon </a:t>
            </a:r>
            <a:r>
              <a:rPr lang="en-US" sz="1400" dirty="0"/>
              <a:t>is displayed using an image tag, suggesting additional options or dropdown functionality.</a:t>
            </a:r>
          </a:p>
          <a:p>
            <a:pPr algn="just">
              <a:lnSpc>
                <a:spcPct val="150000"/>
              </a:lnSpc>
              <a:buFont typeface="Courier New" panose="02070309020205020404" pitchFamily="49" charset="0"/>
              <a:buChar char="o"/>
            </a:pPr>
            <a:r>
              <a:rPr lang="en-US" sz="1400" dirty="0"/>
              <a:t>Each image source is imported from the </a:t>
            </a:r>
            <a:r>
              <a:rPr lang="en-US" sz="1400" b="1" dirty="0"/>
              <a:t>"../images" </a:t>
            </a:r>
            <a:r>
              <a:rPr lang="en-US" sz="1400" dirty="0"/>
              <a:t>directory, including the logo, notification, user profile, arrow-down icon, and messaging icon.</a:t>
            </a:r>
          </a:p>
          <a:p>
            <a:pPr algn="just">
              <a:lnSpc>
                <a:spcPct val="150000"/>
              </a:lnSpc>
              <a:buFont typeface="Courier New" panose="02070309020205020404" pitchFamily="49" charset="0"/>
              <a:buChar char="o"/>
            </a:pPr>
            <a:r>
              <a:rPr lang="en-US" sz="1400" dirty="0"/>
              <a:t>The </a:t>
            </a:r>
            <a:r>
              <a:rPr lang="en-US" sz="1400" b="1" dirty="0"/>
              <a:t>navigation bar provides essential functionality </a:t>
            </a:r>
            <a:r>
              <a:rPr lang="en-US" sz="1400" dirty="0"/>
              <a:t>for users to navigate between different pages of the application, search for content, and access user-specific features such as notifications and messaging.</a:t>
            </a:r>
          </a:p>
          <a:p>
            <a:pPr algn="just">
              <a:lnSpc>
                <a:spcPct val="150000"/>
              </a:lnSpc>
              <a:buFont typeface="Courier New" panose="02070309020205020404" pitchFamily="49" charset="0"/>
              <a:buChar char="o"/>
            </a:pPr>
            <a:r>
              <a:rPr lang="en-US" sz="1400" dirty="0"/>
              <a:t>Overall, this </a:t>
            </a:r>
            <a:r>
              <a:rPr lang="en-US" sz="1400" b="1" dirty="0"/>
              <a:t>component enhances the user experience by offering easy access to key functionalities and navigation options</a:t>
            </a:r>
            <a:r>
              <a:rPr lang="en-US" sz="1400" dirty="0"/>
              <a:t> within the application.</a:t>
            </a:r>
          </a:p>
        </p:txBody>
      </p:sp>
    </p:spTree>
    <p:extLst>
      <p:ext uri="{BB962C8B-B14F-4D97-AF65-F5344CB8AC3E}">
        <p14:creationId xmlns:p14="http://schemas.microsoft.com/office/powerpoint/2010/main" val="35614482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28</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86000" y="6335941"/>
            <a:ext cx="4572000" cy="261610"/>
          </a:xfrm>
          <a:prstGeom prst="rect">
            <a:avLst/>
          </a:prstGeom>
          <a:noFill/>
        </p:spPr>
        <p:txBody>
          <a:bodyPr wrap="square">
            <a:spAutoFit/>
          </a:bodyPr>
          <a:lstStyle/>
          <a:p>
            <a:pPr algn="ctr"/>
            <a:r>
              <a:rPr lang="en-US" sz="1050" dirty="0"/>
              <a:t>Fig (12). Screenshot Of Sign Up Overlay</a:t>
            </a:r>
          </a:p>
        </p:txBody>
      </p:sp>
      <p:pic>
        <p:nvPicPr>
          <p:cNvPr id="6" name="Picture 5">
            <a:extLst>
              <a:ext uri="{FF2B5EF4-FFF2-40B4-BE49-F238E27FC236}">
                <a16:creationId xmlns:a16="http://schemas.microsoft.com/office/drawing/2014/main" id="{BB16AB8B-BA97-56BA-FBF5-BB239C99989F}"/>
              </a:ext>
            </a:extLst>
          </p:cNvPr>
          <p:cNvPicPr>
            <a:picLocks noChangeAspect="1"/>
          </p:cNvPicPr>
          <p:nvPr/>
        </p:nvPicPr>
        <p:blipFill>
          <a:blip r:embed="rId2"/>
          <a:stretch>
            <a:fillRect/>
          </a:stretch>
        </p:blipFill>
        <p:spPr>
          <a:xfrm>
            <a:off x="2513810" y="838200"/>
            <a:ext cx="3850952" cy="5497741"/>
          </a:xfrm>
          <a:prstGeom prst="rect">
            <a:avLst/>
          </a:prstGeom>
        </p:spPr>
      </p:pic>
    </p:spTree>
    <p:extLst>
      <p:ext uri="{BB962C8B-B14F-4D97-AF65-F5344CB8AC3E}">
        <p14:creationId xmlns:p14="http://schemas.microsoft.com/office/powerpoint/2010/main" val="17367304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887" y="0"/>
            <a:ext cx="6347113" cy="838200"/>
          </a:xfrm>
        </p:spPr>
        <p:txBody>
          <a:bodyPr/>
          <a:lstStyle/>
          <a:p>
            <a:pPr algn="l"/>
            <a:r>
              <a:rPr lang="en-US" b="1" dirty="0"/>
              <a:t>SignUp.jsx</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29</a:t>
            </a:fld>
            <a:endParaRPr lang="en-US" dirty="0"/>
          </a:p>
        </p:txBody>
      </p:sp>
      <p:sp>
        <p:nvSpPr>
          <p:cNvPr id="8" name="TextBox 7">
            <a:extLst>
              <a:ext uri="{FF2B5EF4-FFF2-40B4-BE49-F238E27FC236}">
                <a16:creationId xmlns:a16="http://schemas.microsoft.com/office/drawing/2014/main" id="{74CA173D-34E8-62E6-EE7C-22469B70741F}"/>
              </a:ext>
            </a:extLst>
          </p:cNvPr>
          <p:cNvSpPr txBox="1"/>
          <p:nvPr/>
        </p:nvSpPr>
        <p:spPr>
          <a:xfrm>
            <a:off x="2286000" y="6277302"/>
            <a:ext cx="4572000" cy="261610"/>
          </a:xfrm>
          <a:prstGeom prst="rect">
            <a:avLst/>
          </a:prstGeom>
          <a:noFill/>
        </p:spPr>
        <p:txBody>
          <a:bodyPr wrap="square">
            <a:spAutoFit/>
          </a:bodyPr>
          <a:lstStyle/>
          <a:p>
            <a:pPr algn="ctr"/>
            <a:r>
              <a:rPr lang="en-US" sz="1050" dirty="0"/>
              <a:t>Fig (13). Screenshot Of SignUp.jsx</a:t>
            </a:r>
          </a:p>
        </p:txBody>
      </p:sp>
      <p:pic>
        <p:nvPicPr>
          <p:cNvPr id="7" name="Picture 6">
            <a:extLst>
              <a:ext uri="{FF2B5EF4-FFF2-40B4-BE49-F238E27FC236}">
                <a16:creationId xmlns:a16="http://schemas.microsoft.com/office/drawing/2014/main" id="{167042A1-2D09-92C3-0E04-209143E21379}"/>
              </a:ext>
            </a:extLst>
          </p:cNvPr>
          <p:cNvPicPr>
            <a:picLocks noChangeAspect="1"/>
          </p:cNvPicPr>
          <p:nvPr/>
        </p:nvPicPr>
        <p:blipFill rotWithShape="1">
          <a:blip r:embed="rId2"/>
          <a:srcRect l="8125" t="9700" r="1193" b="5878"/>
          <a:stretch/>
        </p:blipFill>
        <p:spPr>
          <a:xfrm>
            <a:off x="129887" y="917248"/>
            <a:ext cx="8925790" cy="5360054"/>
          </a:xfrm>
          <a:prstGeom prst="rect">
            <a:avLst/>
          </a:prstGeom>
        </p:spPr>
      </p:pic>
    </p:spTree>
    <p:extLst>
      <p:ext uri="{BB962C8B-B14F-4D97-AF65-F5344CB8AC3E}">
        <p14:creationId xmlns:p14="http://schemas.microsoft.com/office/powerpoint/2010/main" val="612857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Objective</a:t>
            </a:r>
          </a:p>
        </p:txBody>
      </p:sp>
      <p:sp>
        <p:nvSpPr>
          <p:cNvPr id="3" name="Text Placeholder 2"/>
          <p:cNvSpPr>
            <a:spLocks noGrp="1"/>
          </p:cNvSpPr>
          <p:nvPr>
            <p:ph type="body" idx="1"/>
          </p:nvPr>
        </p:nvSpPr>
        <p:spPr>
          <a:xfrm>
            <a:off x="124691" y="981942"/>
            <a:ext cx="8925791" cy="5320144"/>
          </a:xfrm>
        </p:spPr>
        <p:txBody>
          <a:bodyPr/>
          <a:lstStyle/>
          <a:p>
            <a:pPr marL="114300" indent="0" algn="just">
              <a:lnSpc>
                <a:spcPct val="150000"/>
              </a:lnSpc>
              <a:buNone/>
            </a:pPr>
            <a:r>
              <a:rPr lang="en-US" sz="2200" dirty="0">
                <a:latin typeface="Calibri" panose="020F0502020204030204" pitchFamily="34" charset="0"/>
                <a:cs typeface="Calibri" panose="020F0502020204030204" pitchFamily="34" charset="0"/>
              </a:rPr>
              <a:t>The objective of StellarSnap, the website created using HTML, CSS, and JavaScript, could be multi-faceted, aiming to accomplish several goals:</a:t>
            </a:r>
          </a:p>
          <a:p>
            <a:pPr marL="114300" indent="0" algn="just">
              <a:lnSpc>
                <a:spcPct val="150000"/>
              </a:lnSpc>
              <a:buNone/>
            </a:pPr>
            <a:r>
              <a:rPr lang="en-US" sz="2200" b="1" dirty="0">
                <a:latin typeface="Calibri" panose="020F0502020204030204" pitchFamily="34" charset="0"/>
                <a:cs typeface="Calibri" panose="020F0502020204030204" pitchFamily="34" charset="0"/>
              </a:rPr>
              <a:t>1. Provide Visual Bookmarking Service: </a:t>
            </a:r>
            <a:r>
              <a:rPr lang="en-US" sz="2200" dirty="0">
                <a:latin typeface="Calibri" panose="020F0502020204030204" pitchFamily="34" charset="0"/>
                <a:cs typeface="Calibri" panose="020F0502020204030204" pitchFamily="34" charset="0"/>
              </a:rPr>
              <a:t>StellarSnap should allow users to visually bookmark content from around the web. The primary objective is to create a platform where users can discover, save, and organize images and ideas that interest them.</a:t>
            </a:r>
          </a:p>
          <a:p>
            <a:pPr marL="114300" indent="0" algn="just">
              <a:lnSpc>
                <a:spcPct val="150000"/>
              </a:lnSpc>
              <a:buNone/>
            </a:pPr>
            <a:r>
              <a:rPr lang="en-US" sz="2200" b="1" dirty="0">
                <a:latin typeface="Calibri" panose="020F0502020204030204" pitchFamily="34" charset="0"/>
                <a:cs typeface="Calibri" panose="020F0502020204030204" pitchFamily="34" charset="0"/>
              </a:rPr>
              <a:t>2. User Engagement: </a:t>
            </a:r>
            <a:r>
              <a:rPr lang="en-US" sz="2200" dirty="0">
                <a:latin typeface="Calibri" panose="020F0502020204030204" pitchFamily="34" charset="0"/>
                <a:cs typeface="Calibri" panose="020F0502020204030204" pitchFamily="34" charset="0"/>
              </a:rPr>
              <a:t>Encourage users to engage actively with the platform by saving, sharing, and commenting on pins. Increasing user interaction contributes to the growth and sustainability of the platform.</a:t>
            </a:r>
          </a:p>
          <a:p>
            <a:pPr marL="114300" indent="0">
              <a:lnSpc>
                <a:spcPct val="150000"/>
              </a:lnSpc>
              <a:buNone/>
            </a:pPr>
            <a:endParaRPr lang="en-US" sz="2200" dirty="0">
              <a:latin typeface="Calibri" panose="020F0502020204030204" pitchFamily="34" charset="0"/>
              <a:cs typeface="Calibri" panose="020F0502020204030204" pitchFamily="34" charset="0"/>
            </a:endParaRP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dirty="0"/>
          </a:p>
        </p:txBody>
      </p:sp>
    </p:spTree>
    <p:extLst>
      <p:ext uri="{BB962C8B-B14F-4D97-AF65-F5344CB8AC3E}">
        <p14:creationId xmlns:p14="http://schemas.microsoft.com/office/powerpoint/2010/main" val="32866863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BCC25-FD54-2CDF-2096-CBC54E90C5DD}"/>
              </a:ext>
            </a:extLst>
          </p:cNvPr>
          <p:cNvSpPr>
            <a:spLocks noGrp="1"/>
          </p:cNvSpPr>
          <p:nvPr>
            <p:ph type="title"/>
          </p:nvPr>
        </p:nvSpPr>
        <p:spPr>
          <a:xfrm>
            <a:off x="457200" y="0"/>
            <a:ext cx="6019799" cy="838200"/>
          </a:xfrm>
        </p:spPr>
        <p:txBody>
          <a:bodyPr/>
          <a:lstStyle/>
          <a:p>
            <a:pPr algn="l"/>
            <a:r>
              <a:rPr lang="en-US" b="1" dirty="0"/>
              <a:t>Explanation Of SignUp.jsx</a:t>
            </a:r>
          </a:p>
        </p:txBody>
      </p:sp>
      <p:sp>
        <p:nvSpPr>
          <p:cNvPr id="4" name="Date Placeholder 3">
            <a:extLst>
              <a:ext uri="{FF2B5EF4-FFF2-40B4-BE49-F238E27FC236}">
                <a16:creationId xmlns:a16="http://schemas.microsoft.com/office/drawing/2014/main" id="{3372F44C-C49B-C8E2-F1F3-39293F5D68D0}"/>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1EEA737B-445A-6B10-F0BB-FFF5E7BAB20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30</a:t>
            </a:fld>
            <a:endParaRPr lang="en-US" dirty="0"/>
          </a:p>
        </p:txBody>
      </p:sp>
      <p:sp>
        <p:nvSpPr>
          <p:cNvPr id="11" name="Text Placeholder 10">
            <a:extLst>
              <a:ext uri="{FF2B5EF4-FFF2-40B4-BE49-F238E27FC236}">
                <a16:creationId xmlns:a16="http://schemas.microsoft.com/office/drawing/2014/main" id="{6F7532D2-FE90-E3E5-30B6-456196EE4E5A}"/>
              </a:ext>
            </a:extLst>
          </p:cNvPr>
          <p:cNvSpPr>
            <a:spLocks noGrp="1"/>
          </p:cNvSpPr>
          <p:nvPr>
            <p:ph type="body" idx="1"/>
          </p:nvPr>
        </p:nvSpPr>
        <p:spPr>
          <a:xfrm>
            <a:off x="0" y="838200"/>
            <a:ext cx="9144000" cy="5635336"/>
          </a:xfrm>
        </p:spPr>
        <p:txBody>
          <a:bodyPr/>
          <a:lstStyle/>
          <a:p>
            <a:pPr algn="just">
              <a:lnSpc>
                <a:spcPct val="150000"/>
              </a:lnSpc>
              <a:buFont typeface="Courier New" panose="02070309020205020404" pitchFamily="49" charset="0"/>
              <a:buChar char="o"/>
            </a:pPr>
            <a:r>
              <a:rPr lang="en-US" sz="1400" dirty="0"/>
              <a:t>The code defines a React component named </a:t>
            </a:r>
            <a:r>
              <a:rPr lang="en-US" sz="1400" b="1" dirty="0"/>
              <a:t>`NewComponent` </a:t>
            </a:r>
            <a:r>
              <a:rPr lang="en-US" sz="1400" dirty="0"/>
              <a:t>using the </a:t>
            </a:r>
            <a:r>
              <a:rPr lang="en-US" sz="1400" b="1" dirty="0"/>
              <a:t>`React.createClass` method</a:t>
            </a:r>
            <a:r>
              <a:rPr lang="en-US" sz="1400" dirty="0"/>
              <a:t>, which is an older way of creating React components. This method has been deprecated in favor of class components or functional components with hooks.</a:t>
            </a:r>
          </a:p>
          <a:p>
            <a:pPr algn="just">
              <a:lnSpc>
                <a:spcPct val="150000"/>
              </a:lnSpc>
              <a:buFont typeface="Courier New" panose="02070309020205020404" pitchFamily="49" charset="0"/>
              <a:buChar char="o"/>
            </a:pPr>
            <a:r>
              <a:rPr lang="en-US" sz="1400" dirty="0"/>
              <a:t>The </a:t>
            </a:r>
            <a:r>
              <a:rPr lang="en-US" sz="1400" b="1" dirty="0"/>
              <a:t>`render` method</a:t>
            </a:r>
            <a:r>
              <a:rPr lang="en-US" sz="1400" dirty="0"/>
              <a:t> is provided within the component, responsible for returning the JSX (JavaScript XML) markup to be rendered on the screen.</a:t>
            </a:r>
          </a:p>
          <a:p>
            <a:pPr algn="just">
              <a:lnSpc>
                <a:spcPct val="150000"/>
              </a:lnSpc>
              <a:buFont typeface="Courier New" panose="02070309020205020404" pitchFamily="49" charset="0"/>
              <a:buChar char="o"/>
            </a:pPr>
            <a:r>
              <a:rPr lang="en-US" sz="1400" b="1" dirty="0"/>
              <a:t>JSX elements </a:t>
            </a:r>
            <a:r>
              <a:rPr lang="en-US" sz="1400" dirty="0"/>
              <a:t>representing a signup form </a:t>
            </a:r>
            <a:r>
              <a:rPr lang="en-US" sz="1400" b="1" dirty="0"/>
              <a:t>are defined within the `render` method</a:t>
            </a:r>
            <a:r>
              <a:rPr lang="en-US" sz="1400" dirty="0"/>
              <a:t>, including headings, input fields for email and password, a button to continue, and options to sign up with Facebook or create a business account.</a:t>
            </a:r>
          </a:p>
          <a:p>
            <a:pPr algn="just">
              <a:lnSpc>
                <a:spcPct val="150000"/>
              </a:lnSpc>
              <a:buFont typeface="Courier New" panose="02070309020205020404" pitchFamily="49" charset="0"/>
              <a:buChar char="o"/>
            </a:pPr>
            <a:r>
              <a:rPr lang="en-US" sz="1400" b="1" dirty="0"/>
              <a:t>CSS classes</a:t>
            </a:r>
            <a:r>
              <a:rPr lang="en-US" sz="1400" dirty="0"/>
              <a:t> are applied to various elements to style them according to the application's design.</a:t>
            </a:r>
          </a:p>
          <a:p>
            <a:pPr algn="just">
              <a:lnSpc>
                <a:spcPct val="150000"/>
              </a:lnSpc>
              <a:buFont typeface="Courier New" panose="02070309020205020404" pitchFamily="49" charset="0"/>
              <a:buChar char="o"/>
            </a:pPr>
            <a:r>
              <a:rPr lang="en-US" sz="1400" dirty="0"/>
              <a:t>Images are included using </a:t>
            </a:r>
            <a:r>
              <a:rPr lang="en-US" sz="1400" b="1" dirty="0"/>
              <a:t>`&lt;img&gt;` tags</a:t>
            </a:r>
            <a:r>
              <a:rPr lang="en-US" sz="1400" dirty="0"/>
              <a:t>, with source URLs pointing to image files located in the "images" directory.</a:t>
            </a:r>
          </a:p>
          <a:p>
            <a:pPr algn="just">
              <a:lnSpc>
                <a:spcPct val="150000"/>
              </a:lnSpc>
              <a:buFont typeface="Courier New" panose="02070309020205020404" pitchFamily="49" charset="0"/>
              <a:buChar char="o"/>
            </a:pPr>
            <a:r>
              <a:rPr lang="en-US" sz="1400" dirty="0"/>
              <a:t>The </a:t>
            </a:r>
            <a:r>
              <a:rPr lang="en-US" sz="1400" b="1" dirty="0"/>
              <a:t>signup form collects user information</a:t>
            </a:r>
            <a:r>
              <a:rPr lang="en-US" sz="1400" dirty="0"/>
              <a:t> such as email, password, and birthdate, with options for authentication via Facebook or creating a business account.</a:t>
            </a:r>
          </a:p>
          <a:p>
            <a:pPr algn="just">
              <a:lnSpc>
                <a:spcPct val="150000"/>
              </a:lnSpc>
              <a:buFont typeface="Courier New" panose="02070309020205020404" pitchFamily="49" charset="0"/>
              <a:buChar char="o"/>
            </a:pPr>
            <a:r>
              <a:rPr lang="en-US" sz="1400" dirty="0"/>
              <a:t>A </a:t>
            </a:r>
            <a:r>
              <a:rPr lang="en-US" sz="1400" b="1" dirty="0"/>
              <a:t>disclaimer message </a:t>
            </a:r>
            <a:r>
              <a:rPr lang="en-US" sz="1400" dirty="0"/>
              <a:t>is provided, informing users about the application's terms of service and privacy policy, along with options to log in or create a business account.</a:t>
            </a:r>
          </a:p>
          <a:p>
            <a:pPr algn="just">
              <a:lnSpc>
                <a:spcPct val="150000"/>
              </a:lnSpc>
              <a:buFont typeface="Courier New" panose="02070309020205020404" pitchFamily="49" charset="0"/>
              <a:buChar char="o"/>
            </a:pPr>
            <a:r>
              <a:rPr lang="en-US" sz="1400" dirty="0"/>
              <a:t>Overall, this </a:t>
            </a:r>
            <a:r>
              <a:rPr lang="en-US" sz="1400" b="1" dirty="0"/>
              <a:t>component represents a signup form for users to register with the Stellar Snap application</a:t>
            </a:r>
            <a:r>
              <a:rPr lang="en-US" sz="1400" dirty="0"/>
              <a:t>, providing essential functionality and user interface elements for the signup process.</a:t>
            </a:r>
          </a:p>
        </p:txBody>
      </p:sp>
    </p:spTree>
    <p:extLst>
      <p:ext uri="{BB962C8B-B14F-4D97-AF65-F5344CB8AC3E}">
        <p14:creationId xmlns:p14="http://schemas.microsoft.com/office/powerpoint/2010/main" val="27498311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31</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86000" y="6335941"/>
            <a:ext cx="4572000" cy="261610"/>
          </a:xfrm>
          <a:prstGeom prst="rect">
            <a:avLst/>
          </a:prstGeom>
          <a:noFill/>
        </p:spPr>
        <p:txBody>
          <a:bodyPr wrap="square">
            <a:spAutoFit/>
          </a:bodyPr>
          <a:lstStyle/>
          <a:p>
            <a:pPr algn="ctr"/>
            <a:r>
              <a:rPr lang="en-US" sz="1050" dirty="0"/>
              <a:t>Fig (14). Screenshot Of Card Component</a:t>
            </a:r>
          </a:p>
        </p:txBody>
      </p:sp>
      <p:pic>
        <p:nvPicPr>
          <p:cNvPr id="7" name="Picture 6">
            <a:extLst>
              <a:ext uri="{FF2B5EF4-FFF2-40B4-BE49-F238E27FC236}">
                <a16:creationId xmlns:a16="http://schemas.microsoft.com/office/drawing/2014/main" id="{D64E9431-E189-9551-F206-3936757A7F26}"/>
              </a:ext>
            </a:extLst>
          </p:cNvPr>
          <p:cNvPicPr>
            <a:picLocks noChangeAspect="1"/>
          </p:cNvPicPr>
          <p:nvPr/>
        </p:nvPicPr>
        <p:blipFill>
          <a:blip r:embed="rId2"/>
          <a:stretch>
            <a:fillRect/>
          </a:stretch>
        </p:blipFill>
        <p:spPr>
          <a:xfrm>
            <a:off x="0" y="882446"/>
            <a:ext cx="9144000" cy="5453495"/>
          </a:xfrm>
          <a:prstGeom prst="rect">
            <a:avLst/>
          </a:prstGeom>
        </p:spPr>
      </p:pic>
    </p:spTree>
    <p:extLst>
      <p:ext uri="{BB962C8B-B14F-4D97-AF65-F5344CB8AC3E}">
        <p14:creationId xmlns:p14="http://schemas.microsoft.com/office/powerpoint/2010/main" val="4611589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323" y="0"/>
            <a:ext cx="6388677" cy="838200"/>
          </a:xfrm>
        </p:spPr>
        <p:txBody>
          <a:bodyPr/>
          <a:lstStyle/>
          <a:p>
            <a:pPr algn="l"/>
            <a:r>
              <a:rPr lang="en-US" b="1" dirty="0"/>
              <a:t>Card.jsx</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32</a:t>
            </a:fld>
            <a:endParaRPr lang="en-US" dirty="0"/>
          </a:p>
        </p:txBody>
      </p:sp>
      <p:sp>
        <p:nvSpPr>
          <p:cNvPr id="8" name="TextBox 7">
            <a:extLst>
              <a:ext uri="{FF2B5EF4-FFF2-40B4-BE49-F238E27FC236}">
                <a16:creationId xmlns:a16="http://schemas.microsoft.com/office/drawing/2014/main" id="{74CA173D-34E8-62E6-EE7C-22469B70741F}"/>
              </a:ext>
            </a:extLst>
          </p:cNvPr>
          <p:cNvSpPr txBox="1"/>
          <p:nvPr/>
        </p:nvSpPr>
        <p:spPr>
          <a:xfrm>
            <a:off x="2286000" y="6277302"/>
            <a:ext cx="4572000" cy="261610"/>
          </a:xfrm>
          <a:prstGeom prst="rect">
            <a:avLst/>
          </a:prstGeom>
          <a:noFill/>
        </p:spPr>
        <p:txBody>
          <a:bodyPr wrap="square">
            <a:spAutoFit/>
          </a:bodyPr>
          <a:lstStyle/>
          <a:p>
            <a:pPr algn="ctr"/>
            <a:r>
              <a:rPr lang="en-US" sz="1050" dirty="0"/>
              <a:t>Fig (15). Screenshot Of Card.jsx</a:t>
            </a:r>
          </a:p>
        </p:txBody>
      </p:sp>
      <p:pic>
        <p:nvPicPr>
          <p:cNvPr id="6" name="Picture 5">
            <a:extLst>
              <a:ext uri="{FF2B5EF4-FFF2-40B4-BE49-F238E27FC236}">
                <a16:creationId xmlns:a16="http://schemas.microsoft.com/office/drawing/2014/main" id="{604BAB4F-BC87-A7C8-29AE-16D6DD7186C3}"/>
              </a:ext>
            </a:extLst>
          </p:cNvPr>
          <p:cNvPicPr>
            <a:picLocks noChangeAspect="1"/>
          </p:cNvPicPr>
          <p:nvPr/>
        </p:nvPicPr>
        <p:blipFill>
          <a:blip r:embed="rId2"/>
          <a:stretch>
            <a:fillRect/>
          </a:stretch>
        </p:blipFill>
        <p:spPr>
          <a:xfrm>
            <a:off x="124691" y="917248"/>
            <a:ext cx="8905010" cy="5360054"/>
          </a:xfrm>
          <a:prstGeom prst="rect">
            <a:avLst/>
          </a:prstGeom>
        </p:spPr>
      </p:pic>
    </p:spTree>
    <p:extLst>
      <p:ext uri="{BB962C8B-B14F-4D97-AF65-F5344CB8AC3E}">
        <p14:creationId xmlns:p14="http://schemas.microsoft.com/office/powerpoint/2010/main" val="4992373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BCC25-FD54-2CDF-2096-CBC54E90C5DD}"/>
              </a:ext>
            </a:extLst>
          </p:cNvPr>
          <p:cNvSpPr>
            <a:spLocks noGrp="1"/>
          </p:cNvSpPr>
          <p:nvPr>
            <p:ph type="title"/>
          </p:nvPr>
        </p:nvSpPr>
        <p:spPr>
          <a:xfrm>
            <a:off x="457200" y="0"/>
            <a:ext cx="6019799" cy="838200"/>
          </a:xfrm>
        </p:spPr>
        <p:txBody>
          <a:bodyPr/>
          <a:lstStyle/>
          <a:p>
            <a:pPr algn="l"/>
            <a:r>
              <a:rPr lang="en-US" b="1" dirty="0"/>
              <a:t>Explanation Of Card.jsx</a:t>
            </a:r>
          </a:p>
        </p:txBody>
      </p:sp>
      <p:sp>
        <p:nvSpPr>
          <p:cNvPr id="4" name="Date Placeholder 3">
            <a:extLst>
              <a:ext uri="{FF2B5EF4-FFF2-40B4-BE49-F238E27FC236}">
                <a16:creationId xmlns:a16="http://schemas.microsoft.com/office/drawing/2014/main" id="{3372F44C-C49B-C8E2-F1F3-39293F5D68D0}"/>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1EEA737B-445A-6B10-F0BB-FFF5E7BAB20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33</a:t>
            </a:fld>
            <a:endParaRPr lang="en-US" dirty="0"/>
          </a:p>
        </p:txBody>
      </p:sp>
      <p:sp>
        <p:nvSpPr>
          <p:cNvPr id="11" name="Text Placeholder 10">
            <a:extLst>
              <a:ext uri="{FF2B5EF4-FFF2-40B4-BE49-F238E27FC236}">
                <a16:creationId xmlns:a16="http://schemas.microsoft.com/office/drawing/2014/main" id="{6F7532D2-FE90-E3E5-30B6-456196EE4E5A}"/>
              </a:ext>
            </a:extLst>
          </p:cNvPr>
          <p:cNvSpPr>
            <a:spLocks noGrp="1"/>
          </p:cNvSpPr>
          <p:nvPr>
            <p:ph type="body" idx="1"/>
          </p:nvPr>
        </p:nvSpPr>
        <p:spPr>
          <a:xfrm>
            <a:off x="0" y="838200"/>
            <a:ext cx="9144000" cy="5635336"/>
          </a:xfrm>
        </p:spPr>
        <p:txBody>
          <a:bodyPr/>
          <a:lstStyle/>
          <a:p>
            <a:pPr algn="just">
              <a:lnSpc>
                <a:spcPct val="150000"/>
              </a:lnSpc>
              <a:buFont typeface="Courier New" panose="02070309020205020404" pitchFamily="49" charset="0"/>
              <a:buChar char="o"/>
            </a:pPr>
            <a:r>
              <a:rPr lang="en-US" sz="1400" dirty="0"/>
              <a:t>The code defines a React functional component named </a:t>
            </a:r>
            <a:r>
              <a:rPr lang="en-US" sz="1400" b="1" dirty="0"/>
              <a:t>`Card`,</a:t>
            </a:r>
            <a:r>
              <a:rPr lang="en-US" sz="1400" dirty="0"/>
              <a:t> representing a card component to display content such as images and captions.</a:t>
            </a:r>
          </a:p>
          <a:p>
            <a:pPr algn="just">
              <a:lnSpc>
                <a:spcPct val="150000"/>
              </a:lnSpc>
              <a:buFont typeface="Courier New" panose="02070309020205020404" pitchFamily="49" charset="0"/>
              <a:buChar char="o"/>
            </a:pPr>
            <a:r>
              <a:rPr lang="en-US" sz="1400" dirty="0"/>
              <a:t>It </a:t>
            </a:r>
            <a:r>
              <a:rPr lang="en-US" sz="1400" b="1" dirty="0"/>
              <a:t>imports React and useState hook from "react" </a:t>
            </a:r>
            <a:r>
              <a:rPr lang="en-US" sz="1400" dirty="0"/>
              <a:t>and </a:t>
            </a:r>
            <a:r>
              <a:rPr lang="en-US" sz="1400" b="1" dirty="0"/>
              <a:t>includes CSS styles from "./card.css" </a:t>
            </a:r>
            <a:r>
              <a:rPr lang="en-US" sz="1400" dirty="0"/>
              <a:t>to style the card component.</a:t>
            </a:r>
          </a:p>
          <a:p>
            <a:pPr algn="just">
              <a:lnSpc>
                <a:spcPct val="150000"/>
              </a:lnSpc>
              <a:buFont typeface="Courier New" panose="02070309020205020404" pitchFamily="49" charset="0"/>
              <a:buChar char="o"/>
            </a:pPr>
            <a:r>
              <a:rPr lang="en-US" sz="1400" b="1" dirty="0"/>
              <a:t>Props</a:t>
            </a:r>
            <a:r>
              <a:rPr lang="en-US" sz="1400" dirty="0"/>
              <a:t> such as `imageURL`, `caption`, and `user` are passed to the component to customize its content.</a:t>
            </a:r>
          </a:p>
          <a:p>
            <a:pPr algn="just">
              <a:lnSpc>
                <a:spcPct val="150000"/>
              </a:lnSpc>
              <a:buFont typeface="Courier New" panose="02070309020205020404" pitchFamily="49" charset="0"/>
              <a:buChar char="o"/>
            </a:pPr>
            <a:r>
              <a:rPr lang="en-US" sz="1400" dirty="0"/>
              <a:t>The </a:t>
            </a:r>
            <a:r>
              <a:rPr lang="en-US" sz="1400" b="1" dirty="0"/>
              <a:t>`useState` hook </a:t>
            </a:r>
            <a:r>
              <a:rPr lang="en-US" sz="1400" dirty="0"/>
              <a:t>is used to manage the </a:t>
            </a:r>
            <a:r>
              <a:rPr lang="en-US" sz="1400" b="1" dirty="0"/>
              <a:t>state variable `showWindow`</a:t>
            </a:r>
            <a:r>
              <a:rPr lang="en-US" sz="1400" dirty="0"/>
              <a:t>, which controls the visibility of a window component associated with the card.</a:t>
            </a:r>
          </a:p>
          <a:p>
            <a:pPr algn="just">
              <a:lnSpc>
                <a:spcPct val="150000"/>
              </a:lnSpc>
              <a:buFont typeface="Courier New" panose="02070309020205020404" pitchFamily="49" charset="0"/>
              <a:buChar char="o"/>
            </a:pPr>
            <a:r>
              <a:rPr lang="en-US" sz="1400" dirty="0"/>
              <a:t>The </a:t>
            </a:r>
            <a:r>
              <a:rPr lang="en-US" sz="1400" b="1" dirty="0"/>
              <a:t>`toggle` function </a:t>
            </a:r>
            <a:r>
              <a:rPr lang="en-US" sz="1400" dirty="0"/>
              <a:t>toggles the value of `showWindow`, changing the visibility of the window component.</a:t>
            </a:r>
          </a:p>
          <a:p>
            <a:pPr algn="just">
              <a:lnSpc>
                <a:spcPct val="150000"/>
              </a:lnSpc>
              <a:buFont typeface="Courier New" panose="02070309020205020404" pitchFamily="49" charset="0"/>
              <a:buChar char="o"/>
            </a:pPr>
            <a:r>
              <a:rPr lang="en-US" sz="1400" b="1" dirty="0"/>
              <a:t>JSX elements </a:t>
            </a:r>
            <a:r>
              <a:rPr lang="en-US" sz="1400" dirty="0"/>
              <a:t>representing the card's structure are defined, including an image, caption, and user information.</a:t>
            </a:r>
          </a:p>
          <a:p>
            <a:pPr algn="just">
              <a:lnSpc>
                <a:spcPct val="150000"/>
              </a:lnSpc>
              <a:buFont typeface="Courier New" panose="02070309020205020404" pitchFamily="49" charset="0"/>
              <a:buChar char="o"/>
            </a:pPr>
            <a:r>
              <a:rPr lang="en-US" sz="1400" dirty="0"/>
              <a:t>When the image is clicked, the </a:t>
            </a:r>
            <a:r>
              <a:rPr lang="en-US" sz="1400" b="1" dirty="0"/>
              <a:t>`toggle` function</a:t>
            </a:r>
            <a:r>
              <a:rPr lang="en-US" sz="1400" dirty="0"/>
              <a:t> is invoked, toggling the visibility of the window component.</a:t>
            </a:r>
          </a:p>
          <a:p>
            <a:pPr algn="just">
              <a:lnSpc>
                <a:spcPct val="150000"/>
              </a:lnSpc>
              <a:buFont typeface="Courier New" panose="02070309020205020404" pitchFamily="49" charset="0"/>
              <a:buChar char="o"/>
            </a:pPr>
            <a:r>
              <a:rPr lang="en-US" sz="1400" b="1" dirty="0"/>
              <a:t>Conditional rendering </a:t>
            </a:r>
            <a:r>
              <a:rPr lang="en-US" sz="1400" dirty="0"/>
              <a:t>is used to conditionally display the window component based on the value of `showWindow`.</a:t>
            </a:r>
          </a:p>
          <a:p>
            <a:pPr algn="just">
              <a:lnSpc>
                <a:spcPct val="150000"/>
              </a:lnSpc>
              <a:buFont typeface="Courier New" panose="02070309020205020404" pitchFamily="49" charset="0"/>
              <a:buChar char="o"/>
            </a:pPr>
            <a:r>
              <a:rPr lang="en-US" sz="1400" dirty="0"/>
              <a:t>The </a:t>
            </a:r>
            <a:r>
              <a:rPr lang="en-US" sz="1400" b="1" dirty="0"/>
              <a:t>window component is rendered with props</a:t>
            </a:r>
            <a:r>
              <a:rPr lang="en-US" sz="1400" dirty="0"/>
              <a:t> such as `imageURL`, `caption`, and `user` when `showWindow` is true.</a:t>
            </a:r>
          </a:p>
          <a:p>
            <a:pPr algn="just">
              <a:lnSpc>
                <a:spcPct val="150000"/>
              </a:lnSpc>
              <a:buFont typeface="Courier New" panose="02070309020205020404" pitchFamily="49" charset="0"/>
              <a:buChar char="o"/>
            </a:pPr>
            <a:r>
              <a:rPr lang="en-US" sz="1400" dirty="0"/>
              <a:t>Overall, this </a:t>
            </a:r>
            <a:r>
              <a:rPr lang="en-US" sz="1400" b="1" dirty="0"/>
              <a:t>component represents a card that displays content and allows users to interact </a:t>
            </a:r>
            <a:r>
              <a:rPr lang="en-US" sz="1400" dirty="0"/>
              <a:t>with additional information displayed in a window component.</a:t>
            </a:r>
          </a:p>
        </p:txBody>
      </p:sp>
    </p:spTree>
    <p:extLst>
      <p:ext uri="{BB962C8B-B14F-4D97-AF65-F5344CB8AC3E}">
        <p14:creationId xmlns:p14="http://schemas.microsoft.com/office/powerpoint/2010/main" val="1909607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Result</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34</a:t>
            </a:fld>
            <a:endParaRPr lang="en-US" dirty="0"/>
          </a:p>
        </p:txBody>
      </p:sp>
      <p:sp>
        <p:nvSpPr>
          <p:cNvPr id="8" name="TextBox 7">
            <a:extLst>
              <a:ext uri="{FF2B5EF4-FFF2-40B4-BE49-F238E27FC236}">
                <a16:creationId xmlns:a16="http://schemas.microsoft.com/office/drawing/2014/main" id="{FE4DCB29-D77D-C6CB-2513-C46257FC9262}"/>
              </a:ext>
            </a:extLst>
          </p:cNvPr>
          <p:cNvSpPr txBox="1"/>
          <p:nvPr/>
        </p:nvSpPr>
        <p:spPr>
          <a:xfrm>
            <a:off x="2286000" y="6335941"/>
            <a:ext cx="4572000" cy="261610"/>
          </a:xfrm>
          <a:prstGeom prst="rect">
            <a:avLst/>
          </a:prstGeom>
          <a:noFill/>
        </p:spPr>
        <p:txBody>
          <a:bodyPr wrap="square">
            <a:spAutoFit/>
          </a:bodyPr>
          <a:lstStyle/>
          <a:p>
            <a:pPr algn="ctr"/>
            <a:r>
              <a:rPr lang="en-US" sz="1050" dirty="0"/>
              <a:t>Fig (16). Screenshot Of Window Component</a:t>
            </a:r>
          </a:p>
        </p:txBody>
      </p:sp>
      <p:pic>
        <p:nvPicPr>
          <p:cNvPr id="6" name="Picture 5">
            <a:extLst>
              <a:ext uri="{FF2B5EF4-FFF2-40B4-BE49-F238E27FC236}">
                <a16:creationId xmlns:a16="http://schemas.microsoft.com/office/drawing/2014/main" id="{B0DBC18B-EA16-63D6-A871-114D4AF4D611}"/>
              </a:ext>
            </a:extLst>
          </p:cNvPr>
          <p:cNvPicPr>
            <a:picLocks noChangeAspect="1"/>
          </p:cNvPicPr>
          <p:nvPr/>
        </p:nvPicPr>
        <p:blipFill>
          <a:blip r:embed="rId2"/>
          <a:stretch>
            <a:fillRect/>
          </a:stretch>
        </p:blipFill>
        <p:spPr>
          <a:xfrm>
            <a:off x="109105" y="940079"/>
            <a:ext cx="8936182" cy="5416271"/>
          </a:xfrm>
          <a:prstGeom prst="rect">
            <a:avLst/>
          </a:prstGeom>
        </p:spPr>
      </p:pic>
    </p:spTree>
    <p:extLst>
      <p:ext uri="{BB962C8B-B14F-4D97-AF65-F5344CB8AC3E}">
        <p14:creationId xmlns:p14="http://schemas.microsoft.com/office/powerpoint/2010/main" val="41256755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323" y="0"/>
            <a:ext cx="6388677" cy="838200"/>
          </a:xfrm>
        </p:spPr>
        <p:txBody>
          <a:bodyPr/>
          <a:lstStyle/>
          <a:p>
            <a:pPr algn="l"/>
            <a:r>
              <a:rPr lang="en-US" b="1" dirty="0"/>
              <a:t>Window.jsx</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35</a:t>
            </a:fld>
            <a:endParaRPr lang="en-US" dirty="0"/>
          </a:p>
        </p:txBody>
      </p:sp>
      <p:sp>
        <p:nvSpPr>
          <p:cNvPr id="8" name="TextBox 7">
            <a:extLst>
              <a:ext uri="{FF2B5EF4-FFF2-40B4-BE49-F238E27FC236}">
                <a16:creationId xmlns:a16="http://schemas.microsoft.com/office/drawing/2014/main" id="{74CA173D-34E8-62E6-EE7C-22469B70741F}"/>
              </a:ext>
            </a:extLst>
          </p:cNvPr>
          <p:cNvSpPr txBox="1"/>
          <p:nvPr/>
        </p:nvSpPr>
        <p:spPr>
          <a:xfrm>
            <a:off x="2286000" y="6277302"/>
            <a:ext cx="4572000" cy="261610"/>
          </a:xfrm>
          <a:prstGeom prst="rect">
            <a:avLst/>
          </a:prstGeom>
          <a:noFill/>
        </p:spPr>
        <p:txBody>
          <a:bodyPr wrap="square">
            <a:spAutoFit/>
          </a:bodyPr>
          <a:lstStyle/>
          <a:p>
            <a:pPr algn="ctr"/>
            <a:r>
              <a:rPr lang="en-US" sz="1050" dirty="0"/>
              <a:t>Fig (17). Screenshot Of Window.jsx</a:t>
            </a:r>
          </a:p>
        </p:txBody>
      </p:sp>
      <p:pic>
        <p:nvPicPr>
          <p:cNvPr id="6" name="Picture 5">
            <a:extLst>
              <a:ext uri="{FF2B5EF4-FFF2-40B4-BE49-F238E27FC236}">
                <a16:creationId xmlns:a16="http://schemas.microsoft.com/office/drawing/2014/main" id="{604BAB4F-BC87-A7C8-29AE-16D6DD7186C3}"/>
              </a:ext>
            </a:extLst>
          </p:cNvPr>
          <p:cNvPicPr>
            <a:picLocks noChangeAspect="1"/>
          </p:cNvPicPr>
          <p:nvPr/>
        </p:nvPicPr>
        <p:blipFill>
          <a:blip r:embed="rId2"/>
          <a:stretch>
            <a:fillRect/>
          </a:stretch>
        </p:blipFill>
        <p:spPr>
          <a:xfrm>
            <a:off x="124691" y="917248"/>
            <a:ext cx="8905010" cy="5360054"/>
          </a:xfrm>
          <a:prstGeom prst="rect">
            <a:avLst/>
          </a:prstGeom>
        </p:spPr>
      </p:pic>
    </p:spTree>
    <p:extLst>
      <p:ext uri="{BB962C8B-B14F-4D97-AF65-F5344CB8AC3E}">
        <p14:creationId xmlns:p14="http://schemas.microsoft.com/office/powerpoint/2010/main" val="19333008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CBCC25-FD54-2CDF-2096-CBC54E90C5DD}"/>
              </a:ext>
            </a:extLst>
          </p:cNvPr>
          <p:cNvSpPr>
            <a:spLocks noGrp="1"/>
          </p:cNvSpPr>
          <p:nvPr>
            <p:ph type="title"/>
          </p:nvPr>
        </p:nvSpPr>
        <p:spPr>
          <a:xfrm>
            <a:off x="457200" y="0"/>
            <a:ext cx="6019799" cy="838200"/>
          </a:xfrm>
        </p:spPr>
        <p:txBody>
          <a:bodyPr/>
          <a:lstStyle/>
          <a:p>
            <a:pPr algn="l"/>
            <a:r>
              <a:rPr lang="en-US" b="1" dirty="0"/>
              <a:t>Explanation Of Window.jsx</a:t>
            </a:r>
          </a:p>
        </p:txBody>
      </p:sp>
      <p:sp>
        <p:nvSpPr>
          <p:cNvPr id="4" name="Date Placeholder 3">
            <a:extLst>
              <a:ext uri="{FF2B5EF4-FFF2-40B4-BE49-F238E27FC236}">
                <a16:creationId xmlns:a16="http://schemas.microsoft.com/office/drawing/2014/main" id="{3372F44C-C49B-C8E2-F1F3-39293F5D68D0}"/>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1EEA737B-445A-6B10-F0BB-FFF5E7BAB20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36</a:t>
            </a:fld>
            <a:endParaRPr lang="en-US" dirty="0"/>
          </a:p>
        </p:txBody>
      </p:sp>
      <p:sp>
        <p:nvSpPr>
          <p:cNvPr id="11" name="Text Placeholder 10">
            <a:extLst>
              <a:ext uri="{FF2B5EF4-FFF2-40B4-BE49-F238E27FC236}">
                <a16:creationId xmlns:a16="http://schemas.microsoft.com/office/drawing/2014/main" id="{6F7532D2-FE90-E3E5-30B6-456196EE4E5A}"/>
              </a:ext>
            </a:extLst>
          </p:cNvPr>
          <p:cNvSpPr>
            <a:spLocks noGrp="1"/>
          </p:cNvSpPr>
          <p:nvPr>
            <p:ph type="body" idx="1"/>
          </p:nvPr>
        </p:nvSpPr>
        <p:spPr>
          <a:xfrm>
            <a:off x="0" y="838200"/>
            <a:ext cx="9144000" cy="5635336"/>
          </a:xfrm>
        </p:spPr>
        <p:txBody>
          <a:bodyPr/>
          <a:lstStyle/>
          <a:p>
            <a:pPr algn="just">
              <a:lnSpc>
                <a:spcPct val="150000"/>
              </a:lnSpc>
              <a:buFont typeface="Courier New" panose="02070309020205020404" pitchFamily="49" charset="0"/>
              <a:buChar char="o"/>
            </a:pPr>
            <a:r>
              <a:rPr lang="en-US" sz="1400" dirty="0"/>
              <a:t>The code defines a React functional component named </a:t>
            </a:r>
            <a:r>
              <a:rPr lang="en-US" sz="1400" b="1" dirty="0"/>
              <a:t>`Window`</a:t>
            </a:r>
            <a:r>
              <a:rPr lang="en-US" sz="1400" dirty="0"/>
              <a:t>, which represents a window overlay that displays detailed information about a specific image or content.  </a:t>
            </a:r>
          </a:p>
          <a:p>
            <a:pPr algn="just">
              <a:lnSpc>
                <a:spcPct val="150000"/>
              </a:lnSpc>
              <a:buFont typeface="Courier New" panose="02070309020205020404" pitchFamily="49" charset="0"/>
              <a:buChar char="o"/>
            </a:pPr>
            <a:r>
              <a:rPr lang="en-US" sz="1400" dirty="0"/>
              <a:t>This component </a:t>
            </a:r>
            <a:r>
              <a:rPr lang="en-US" sz="1400" b="1" dirty="0"/>
              <a:t>receives props such as `imageURL`, `caption`, and `user`</a:t>
            </a:r>
            <a:r>
              <a:rPr lang="en-US" sz="1400" dirty="0"/>
              <a:t> to customize its content dynamically based on the specific image or content being displayed.</a:t>
            </a:r>
          </a:p>
          <a:p>
            <a:pPr algn="just">
              <a:lnSpc>
                <a:spcPct val="150000"/>
              </a:lnSpc>
              <a:buFont typeface="Courier New" panose="02070309020205020404" pitchFamily="49" charset="0"/>
              <a:buChar char="o"/>
            </a:pPr>
            <a:r>
              <a:rPr lang="en-US" sz="1400" dirty="0"/>
              <a:t>The window contains a close button </a:t>
            </a:r>
            <a:r>
              <a:rPr lang="en-US" sz="1400" b="1" dirty="0"/>
              <a:t>(`&amp;times;`) </a:t>
            </a:r>
            <a:r>
              <a:rPr lang="en-US" sz="1400" dirty="0"/>
              <a:t>that triggers the `toggle` function when clicked, allowing users to close the window overlay.</a:t>
            </a:r>
          </a:p>
          <a:p>
            <a:pPr algn="just">
              <a:lnSpc>
                <a:spcPct val="150000"/>
              </a:lnSpc>
              <a:buFont typeface="Courier New" panose="02070309020205020404" pitchFamily="49" charset="0"/>
              <a:buChar char="o"/>
            </a:pPr>
            <a:r>
              <a:rPr lang="en-US" sz="1400" dirty="0"/>
              <a:t>Within the window content, the component displays the image using an </a:t>
            </a:r>
            <a:r>
              <a:rPr lang="en-US" sz="1400" b="1" dirty="0"/>
              <a:t>`&lt;img&gt;` tag with the `src` attribute </a:t>
            </a:r>
            <a:r>
              <a:rPr lang="en-US" sz="1400" dirty="0"/>
              <a:t>set to the </a:t>
            </a:r>
            <a:r>
              <a:rPr lang="en-US" sz="1400" b="1" dirty="0"/>
              <a:t>`imageURL` prop</a:t>
            </a:r>
            <a:r>
              <a:rPr lang="en-US" sz="1400" dirty="0"/>
              <a:t>.</a:t>
            </a:r>
          </a:p>
          <a:p>
            <a:pPr algn="just">
              <a:lnSpc>
                <a:spcPct val="150000"/>
              </a:lnSpc>
              <a:buFont typeface="Courier New" panose="02070309020205020404" pitchFamily="49" charset="0"/>
              <a:buChar char="o"/>
            </a:pPr>
            <a:r>
              <a:rPr lang="en-US" sz="1400" dirty="0"/>
              <a:t>It also displays the image caption, username, and the time since the image was posted. This information is provided through </a:t>
            </a:r>
            <a:r>
              <a:rPr lang="en-US" sz="1400" b="1" dirty="0"/>
              <a:t>props such as `caption` and `user`.</a:t>
            </a:r>
          </a:p>
          <a:p>
            <a:pPr algn="just">
              <a:lnSpc>
                <a:spcPct val="150000"/>
              </a:lnSpc>
              <a:buFont typeface="Courier New" panose="02070309020205020404" pitchFamily="49" charset="0"/>
              <a:buChar char="o"/>
            </a:pPr>
            <a:r>
              <a:rPr lang="en-US" sz="1400" dirty="0"/>
              <a:t>Additionally, a </a:t>
            </a:r>
            <a:r>
              <a:rPr lang="en-US" sz="1400" b="1" dirty="0"/>
              <a:t>comments section </a:t>
            </a:r>
            <a:r>
              <a:rPr lang="en-US" sz="1400" dirty="0"/>
              <a:t>is included, showing placeholders for comments and providing an input field for users to add their comments.</a:t>
            </a:r>
          </a:p>
          <a:p>
            <a:pPr algn="just">
              <a:lnSpc>
                <a:spcPct val="150000"/>
              </a:lnSpc>
              <a:buFont typeface="Courier New" panose="02070309020205020404" pitchFamily="49" charset="0"/>
              <a:buChar char="o"/>
            </a:pPr>
            <a:r>
              <a:rPr lang="en-US" sz="1400" dirty="0"/>
              <a:t>The component structure follows a clean and organized layout using </a:t>
            </a:r>
            <a:r>
              <a:rPr lang="en-US" sz="1400" b="1" dirty="0"/>
              <a:t>CSS classes </a:t>
            </a:r>
            <a:r>
              <a:rPr lang="en-US" sz="1400" dirty="0"/>
              <a:t>like `window`, `window-content`, `image-container`, `user`, `comments-area`, etc., to style the elements appropriately.</a:t>
            </a:r>
          </a:p>
          <a:p>
            <a:pPr algn="just">
              <a:lnSpc>
                <a:spcPct val="150000"/>
              </a:lnSpc>
              <a:buFont typeface="Courier New" panose="02070309020205020404" pitchFamily="49" charset="0"/>
              <a:buChar char="o"/>
            </a:pPr>
            <a:r>
              <a:rPr lang="en-US" sz="1400" dirty="0"/>
              <a:t>Overall, the </a:t>
            </a:r>
            <a:r>
              <a:rPr lang="en-US" sz="1400" b="1" dirty="0"/>
              <a:t>`Window` component serves as a reusable and customizable overlay for displaying detailed content</a:t>
            </a:r>
            <a:r>
              <a:rPr lang="en-US" sz="1400" dirty="0"/>
              <a:t> associated with images or other types of media.</a:t>
            </a:r>
          </a:p>
        </p:txBody>
      </p:sp>
    </p:spTree>
    <p:extLst>
      <p:ext uri="{BB962C8B-B14F-4D97-AF65-F5344CB8AC3E}">
        <p14:creationId xmlns:p14="http://schemas.microsoft.com/office/powerpoint/2010/main" val="36471142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a:t>
            </a:r>
          </a:p>
        </p:txBody>
      </p:sp>
      <p:sp>
        <p:nvSpPr>
          <p:cNvPr id="3" name="Text Placeholder 2"/>
          <p:cNvSpPr>
            <a:spLocks noGrp="1"/>
          </p:cNvSpPr>
          <p:nvPr>
            <p:ph type="body" idx="1"/>
          </p:nvPr>
        </p:nvSpPr>
        <p:spPr>
          <a:xfrm>
            <a:off x="155863" y="955964"/>
            <a:ext cx="8884227" cy="4941599"/>
          </a:xfrm>
        </p:spPr>
        <p:txBody>
          <a:bodyPr/>
          <a:lstStyle/>
          <a:p>
            <a:pPr marL="114300" indent="0" algn="just">
              <a:lnSpc>
                <a:spcPct val="150000"/>
              </a:lnSpc>
              <a:buNone/>
            </a:pPr>
            <a:r>
              <a:rPr lang="en-US" sz="2000" dirty="0"/>
              <a:t>In conclusion, StellarSnap presents itself as a promising contender in the realm of social media platforms, offering users a visually appealing and intuitive interface akin to Pinterest. Through its innovative features, seamless user experience, and robust community engagement tools, StellarSnap has the potential to carve out its own niche in the market. As we've explored throughout this analysis, its emphasis on creativity, inspiration, and seamless content discovery sets it apart, catering to a diverse range of interests and passions. Moving forward, continued focus on user feedback, technological advancements, and strategic partnerships will be pivotal in sustaining StellarSnap's growth trajectory and solidifying its position as a leading destination for visual discovery and inspiration on the web.</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37</a:t>
            </a:fld>
            <a:endParaRPr lang="en-US" dirty="0"/>
          </a:p>
        </p:txBody>
      </p:sp>
    </p:spTree>
    <p:extLst>
      <p:ext uri="{BB962C8B-B14F-4D97-AF65-F5344CB8AC3E}">
        <p14:creationId xmlns:p14="http://schemas.microsoft.com/office/powerpoint/2010/main" val="21342432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32C86-9225-EC1F-A85E-529A8AB6C8C8}"/>
              </a:ext>
            </a:extLst>
          </p:cNvPr>
          <p:cNvSpPr>
            <a:spLocks noGrp="1"/>
          </p:cNvSpPr>
          <p:nvPr>
            <p:ph type="title"/>
          </p:nvPr>
        </p:nvSpPr>
        <p:spPr/>
        <p:txBody>
          <a:bodyPr/>
          <a:lstStyle/>
          <a:p>
            <a:r>
              <a:rPr lang="en-IN" b="1" dirty="0"/>
              <a:t>Reference</a:t>
            </a:r>
          </a:p>
        </p:txBody>
      </p:sp>
      <p:sp>
        <p:nvSpPr>
          <p:cNvPr id="3" name="Text Placeholder 2">
            <a:extLst>
              <a:ext uri="{FF2B5EF4-FFF2-40B4-BE49-F238E27FC236}">
                <a16:creationId xmlns:a16="http://schemas.microsoft.com/office/drawing/2014/main" id="{616E510B-384A-087D-3383-E6C99F5584BA}"/>
              </a:ext>
            </a:extLst>
          </p:cNvPr>
          <p:cNvSpPr>
            <a:spLocks noGrp="1"/>
          </p:cNvSpPr>
          <p:nvPr>
            <p:ph type="body" idx="1"/>
          </p:nvPr>
        </p:nvSpPr>
        <p:spPr>
          <a:xfrm>
            <a:off x="135081" y="1028700"/>
            <a:ext cx="8884227" cy="5408468"/>
          </a:xfrm>
        </p:spPr>
        <p:txBody>
          <a:bodyPr/>
          <a:lstStyle/>
          <a:p>
            <a:pPr>
              <a:lnSpc>
                <a:spcPct val="150000"/>
              </a:lnSpc>
            </a:pPr>
            <a:r>
              <a:rPr lang="en-IN" sz="2000" dirty="0">
                <a:latin typeface="Times New Roman" panose="02020603050405020304" pitchFamily="18" charset="0"/>
                <a:cs typeface="Times New Roman" panose="02020603050405020304" pitchFamily="18" charset="0"/>
              </a:rPr>
              <a:t>Pinterest, https://in.pinterest.com/,Accessed on March 3, 2024</a:t>
            </a:r>
          </a:p>
          <a:p>
            <a:pPr>
              <a:lnSpc>
                <a:spcPct val="150000"/>
              </a:lnSpc>
            </a:pPr>
            <a:r>
              <a:rPr lang="en-IN" sz="2000" dirty="0">
                <a:latin typeface="Times New Roman" panose="02020603050405020304" pitchFamily="18" charset="0"/>
                <a:cs typeface="Times New Roman" panose="02020603050405020304" pitchFamily="18" charset="0"/>
              </a:rPr>
              <a:t>ChatGPT, chat.openai.com, Accesed on March 1,2024</a:t>
            </a:r>
          </a:p>
          <a:p>
            <a:pPr>
              <a:lnSpc>
                <a:spcPct val="150000"/>
              </a:lnSpc>
            </a:pPr>
            <a:r>
              <a:rPr lang="en-IN" sz="2000" dirty="0">
                <a:latin typeface="Times New Roman" panose="02020603050405020304" pitchFamily="18" charset="0"/>
                <a:cs typeface="Times New Roman" panose="02020603050405020304" pitchFamily="18" charset="0"/>
              </a:rPr>
              <a:t>Google, https://www.google.com, Accesed on February 25,2024</a:t>
            </a:r>
          </a:p>
        </p:txBody>
      </p:sp>
      <p:sp>
        <p:nvSpPr>
          <p:cNvPr id="4" name="Date Placeholder 3">
            <a:extLst>
              <a:ext uri="{FF2B5EF4-FFF2-40B4-BE49-F238E27FC236}">
                <a16:creationId xmlns:a16="http://schemas.microsoft.com/office/drawing/2014/main" id="{2785FFDA-FE25-63DE-4B8E-500BD6ECF6AB}"/>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1A9BF153-A47A-F27D-92EA-A748C1F57DA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38</a:t>
            </a:fld>
            <a:endParaRPr lang="en-US" dirty="0"/>
          </a:p>
        </p:txBody>
      </p:sp>
    </p:spTree>
    <p:extLst>
      <p:ext uri="{BB962C8B-B14F-4D97-AF65-F5344CB8AC3E}">
        <p14:creationId xmlns:p14="http://schemas.microsoft.com/office/powerpoint/2010/main" val="1595059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22D1CDA-F8AE-5AD2-4E10-C34589941235}"/>
              </a:ext>
            </a:extLst>
          </p:cNvPr>
          <p:cNvSpPr>
            <a:spLocks noGrp="1"/>
          </p:cNvSpPr>
          <p:nvPr>
            <p:ph type="body" idx="1"/>
          </p:nvPr>
        </p:nvSpPr>
        <p:spPr>
          <a:xfrm>
            <a:off x="145473" y="1017037"/>
            <a:ext cx="8884227" cy="5409740"/>
          </a:xfrm>
        </p:spPr>
        <p:txBody>
          <a:bodyPr/>
          <a:lstStyle/>
          <a:p>
            <a:pPr marL="114300" indent="0">
              <a:buNone/>
            </a:pPr>
            <a:endParaRPr lang="en-US" dirty="0"/>
          </a:p>
          <a:p>
            <a:pPr marL="114300" indent="0">
              <a:buNone/>
            </a:pPr>
            <a:endParaRPr lang="en-US" dirty="0"/>
          </a:p>
          <a:p>
            <a:pPr marL="114300" indent="0">
              <a:buNone/>
            </a:pPr>
            <a:endParaRPr lang="en-US" dirty="0"/>
          </a:p>
          <a:p>
            <a:pPr marL="114300" indent="0" algn="ctr">
              <a:buNone/>
            </a:pPr>
            <a:r>
              <a:rPr lang="en-US" sz="9600" dirty="0"/>
              <a:t>Thank You!!</a:t>
            </a:r>
          </a:p>
        </p:txBody>
      </p:sp>
      <p:sp>
        <p:nvSpPr>
          <p:cNvPr id="4" name="Date Placeholder 3">
            <a:extLst>
              <a:ext uri="{FF2B5EF4-FFF2-40B4-BE49-F238E27FC236}">
                <a16:creationId xmlns:a16="http://schemas.microsoft.com/office/drawing/2014/main" id="{533F3BF1-3F27-EA3E-5E69-9B085B365AB7}"/>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a16="http://schemas.microsoft.com/office/drawing/2014/main" id="{6DAB9B5D-DEA3-284C-EEB9-470D1EDB55F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39</a:t>
            </a:fld>
            <a:endParaRPr lang="en-US" dirty="0"/>
          </a:p>
        </p:txBody>
      </p:sp>
    </p:spTree>
    <p:extLst>
      <p:ext uri="{BB962C8B-B14F-4D97-AF65-F5344CB8AC3E}">
        <p14:creationId xmlns:p14="http://schemas.microsoft.com/office/powerpoint/2010/main" val="11244987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Objective</a:t>
            </a:r>
          </a:p>
        </p:txBody>
      </p:sp>
      <p:sp>
        <p:nvSpPr>
          <p:cNvPr id="3" name="Text Placeholder 2"/>
          <p:cNvSpPr>
            <a:spLocks noGrp="1"/>
          </p:cNvSpPr>
          <p:nvPr>
            <p:ph type="body" idx="1"/>
          </p:nvPr>
        </p:nvSpPr>
        <p:spPr>
          <a:xfrm>
            <a:off x="124691" y="955964"/>
            <a:ext cx="8899814" cy="5400386"/>
          </a:xfrm>
        </p:spPr>
        <p:txBody>
          <a:bodyPr/>
          <a:lstStyle/>
          <a:p>
            <a:pPr marL="114300" indent="0" algn="just">
              <a:lnSpc>
                <a:spcPct val="150000"/>
              </a:lnSpc>
              <a:buNone/>
            </a:pPr>
            <a:r>
              <a:rPr lang="en-US" sz="2000" b="1" dirty="0"/>
              <a:t>3. Personalization and Curation</a:t>
            </a:r>
            <a:r>
              <a:rPr lang="en-US" sz="2000" dirty="0"/>
              <a:t>: Enable users to personalize their experience by curating boards and following other users with similar interests. This fosters a sense of community and helps users discover content relevant to their tastes.</a:t>
            </a:r>
          </a:p>
          <a:p>
            <a:pPr marL="114300" indent="0" algn="just">
              <a:lnSpc>
                <a:spcPct val="150000"/>
              </a:lnSpc>
              <a:buNone/>
            </a:pPr>
            <a:r>
              <a:rPr lang="en-US" sz="2000" b="1" dirty="0"/>
              <a:t>4. Monetization</a:t>
            </a:r>
            <a:r>
              <a:rPr lang="en-US" sz="2000" dirty="0"/>
              <a:t>: Depending on the business model, the objective could include generating revenue through advertising, sponsored content, or premium features. Monetization strategies should be implemented without compromising user experience.</a:t>
            </a:r>
          </a:p>
          <a:p>
            <a:pPr marL="114300" indent="0" algn="just">
              <a:lnSpc>
                <a:spcPct val="150000"/>
              </a:lnSpc>
              <a:buNone/>
            </a:pPr>
            <a:r>
              <a:rPr lang="en-US" sz="2000" dirty="0"/>
              <a:t>By aligning its objectives with these principles, StellarSnap can strive to become a successful Pinterest clone while offering its unique value proposition to users.</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dirty="0"/>
          </a:p>
        </p:txBody>
      </p:sp>
    </p:spTree>
    <p:extLst>
      <p:ext uri="{BB962C8B-B14F-4D97-AF65-F5344CB8AC3E}">
        <p14:creationId xmlns:p14="http://schemas.microsoft.com/office/powerpoint/2010/main" val="10259460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322" y="0"/>
            <a:ext cx="6477000" cy="838200"/>
          </a:xfrm>
        </p:spPr>
        <p:txBody>
          <a:bodyPr/>
          <a:lstStyle/>
          <a:p>
            <a:r>
              <a:rPr lang="en-US" b="1" dirty="0"/>
              <a:t>Introduction</a:t>
            </a:r>
          </a:p>
        </p:txBody>
      </p:sp>
      <p:sp>
        <p:nvSpPr>
          <p:cNvPr id="3" name="Text Placeholder 2"/>
          <p:cNvSpPr>
            <a:spLocks noGrp="1"/>
          </p:cNvSpPr>
          <p:nvPr>
            <p:ph type="body" idx="1"/>
          </p:nvPr>
        </p:nvSpPr>
        <p:spPr>
          <a:xfrm>
            <a:off x="119495" y="971550"/>
            <a:ext cx="8946573" cy="5486400"/>
          </a:xfrm>
        </p:spPr>
        <p:txBody>
          <a:bodyPr/>
          <a:lstStyle/>
          <a:p>
            <a:pPr marL="114300" indent="0" algn="just">
              <a:lnSpc>
                <a:spcPct val="150000"/>
              </a:lnSpc>
              <a:buNone/>
            </a:pPr>
            <a:r>
              <a:rPr lang="en-US" sz="2000" dirty="0"/>
              <a:t>StellarSnap is a visual discovery engine for finding ideas like recipes, home and style inspiration, and more. With billions of Pins on StellarSnap, you'll always find ideas to spark inspiration. When you discover Pins you love, save them to boards to keep your ideas organized and easy to find. You can also create Pins to share your ideas with other people on StellarSnap. </a:t>
            </a:r>
          </a:p>
          <a:p>
            <a:pPr marL="114300" indent="0" algn="just">
              <a:lnSpc>
                <a:spcPct val="150000"/>
              </a:lnSpc>
              <a:buNone/>
            </a:pPr>
            <a:r>
              <a:rPr lang="en-US" sz="2000" dirty="0"/>
              <a:t>Your home feed is where you'll find Pins, people and businesses we think you'll love, based on your recent activity. We'll also show you Pins from the people and boards you choose to follow.</a:t>
            </a:r>
          </a:p>
          <a:p>
            <a:pPr marL="114300" indent="0" algn="just">
              <a:lnSpc>
                <a:spcPct val="150000"/>
              </a:lnSpc>
              <a:buNone/>
            </a:pPr>
            <a:r>
              <a:rPr lang="en-US" sz="2000" dirty="0"/>
              <a:t>You can also search for Pins by typing in keywords into the search bar. Try typing "birthday party" in the search bar to see ideas for birthday party decor, party food recipes, and birthday gift ideas.</a:t>
            </a:r>
          </a:p>
          <a:p>
            <a:pPr>
              <a:lnSpc>
                <a:spcPct val="150000"/>
              </a:lnSpc>
            </a:pPr>
            <a:endParaRPr lang="en-US" sz="2000" dirty="0"/>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dirty="0"/>
          </a:p>
        </p:txBody>
      </p:sp>
    </p:spTree>
    <p:extLst>
      <p:ext uri="{BB962C8B-B14F-4D97-AF65-F5344CB8AC3E}">
        <p14:creationId xmlns:p14="http://schemas.microsoft.com/office/powerpoint/2010/main" val="1302711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a:t>
            </a:r>
          </a:p>
        </p:txBody>
      </p:sp>
      <p:sp>
        <p:nvSpPr>
          <p:cNvPr id="3" name="Text Placeholder 2"/>
          <p:cNvSpPr>
            <a:spLocks noGrp="1"/>
          </p:cNvSpPr>
          <p:nvPr>
            <p:ph type="body" idx="1"/>
          </p:nvPr>
        </p:nvSpPr>
        <p:spPr>
          <a:xfrm>
            <a:off x="140277" y="898814"/>
            <a:ext cx="8905009" cy="5533159"/>
          </a:xfrm>
        </p:spPr>
        <p:txBody>
          <a:bodyPr/>
          <a:lstStyle/>
          <a:p>
            <a:pPr marL="114300" indent="0" algn="just">
              <a:lnSpc>
                <a:spcPct val="150000"/>
              </a:lnSpc>
              <a:buNone/>
            </a:pPr>
            <a:r>
              <a:rPr lang="en-US" sz="2000" dirty="0"/>
              <a:t>Use the search bar to discover ideas, people, and trends. Explore suggested topics or search for topics of your own. Tap </a:t>
            </a:r>
            <a:r>
              <a:rPr lang="en-US" sz="2000" b="1" dirty="0"/>
              <a:t>Profiles</a:t>
            </a:r>
            <a:r>
              <a:rPr lang="en-US" sz="2000" dirty="0"/>
              <a:t> on the search page to discover creators, people, and brands based on your search. Use your camera to find ideas relevant to your photos and narrow beauty results by skin tone range or hair pattern.</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dirty="0"/>
          </a:p>
        </p:txBody>
      </p:sp>
    </p:spTree>
    <p:extLst>
      <p:ext uri="{BB962C8B-B14F-4D97-AF65-F5344CB8AC3E}">
        <p14:creationId xmlns:p14="http://schemas.microsoft.com/office/powerpoint/2010/main" val="1916081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b="1" dirty="0"/>
              <a:t>Methodology, Approach and Techniques</a:t>
            </a:r>
          </a:p>
        </p:txBody>
      </p:sp>
      <p:sp>
        <p:nvSpPr>
          <p:cNvPr id="3" name="Text Placeholder 2"/>
          <p:cNvSpPr>
            <a:spLocks noGrp="1"/>
          </p:cNvSpPr>
          <p:nvPr>
            <p:ph type="body" idx="1"/>
          </p:nvPr>
        </p:nvSpPr>
        <p:spPr>
          <a:xfrm>
            <a:off x="132484" y="976746"/>
            <a:ext cx="8879032" cy="5379604"/>
          </a:xfrm>
        </p:spPr>
        <p:txBody>
          <a:bodyPr/>
          <a:lstStyle/>
          <a:p>
            <a:pPr marL="114300" indent="0" algn="just">
              <a:lnSpc>
                <a:spcPct val="150000"/>
              </a:lnSpc>
              <a:buNone/>
            </a:pPr>
            <a:r>
              <a:rPr lang="en-US" sz="2800" b="1" dirty="0"/>
              <a:t>Methodology and Approach:</a:t>
            </a:r>
          </a:p>
          <a:p>
            <a:pPr marL="114300" indent="0" algn="just">
              <a:lnSpc>
                <a:spcPct val="150000"/>
              </a:lnSpc>
              <a:buNone/>
            </a:pPr>
            <a:r>
              <a:rPr lang="en-US" sz="2000" b="1" dirty="0"/>
              <a:t>1. Requirement Analysis: </a:t>
            </a:r>
            <a:r>
              <a:rPr lang="en-US" sz="2000" dirty="0"/>
              <a:t>Understand the objectives and target audience of StellarSnap. </a:t>
            </a:r>
          </a:p>
          <a:p>
            <a:pPr marL="114300" indent="0" algn="just">
              <a:lnSpc>
                <a:spcPct val="150000"/>
              </a:lnSpc>
              <a:buNone/>
            </a:pPr>
            <a:r>
              <a:rPr lang="en-US" sz="2000" b="1" dirty="0"/>
              <a:t>2. Design and Planning: </a:t>
            </a:r>
            <a:r>
              <a:rPr lang="en-US" sz="2000" dirty="0"/>
              <a:t>Create wireframes and plan the architecture and features of the platform.</a:t>
            </a:r>
          </a:p>
          <a:p>
            <a:pPr marL="114300" indent="0" algn="just">
              <a:lnSpc>
                <a:spcPct val="150000"/>
              </a:lnSpc>
              <a:buNone/>
            </a:pPr>
            <a:r>
              <a:rPr lang="en-US" sz="2000" b="1" dirty="0"/>
              <a:t>3. Technology Selection: </a:t>
            </a:r>
            <a:r>
              <a:rPr lang="en-US" sz="2000" dirty="0"/>
              <a:t>Choose appropriate technologies for frontend and backend development.</a:t>
            </a:r>
          </a:p>
          <a:p>
            <a:pPr marL="114300" indent="0" algn="just">
              <a:lnSpc>
                <a:spcPct val="150000"/>
              </a:lnSpc>
              <a:buNone/>
            </a:pPr>
            <a:r>
              <a:rPr lang="en-US" sz="2000" b="1" dirty="0"/>
              <a:t>4. Agile Development: </a:t>
            </a:r>
            <a:r>
              <a:rPr lang="en-US" sz="2000" dirty="0"/>
              <a:t>Use an iterative approach to build and refine the platform.</a:t>
            </a:r>
          </a:p>
          <a:p>
            <a:pPr marL="114300" indent="0" algn="just">
              <a:lnSpc>
                <a:spcPct val="150000"/>
              </a:lnSpc>
              <a:buNone/>
            </a:pPr>
            <a:r>
              <a:rPr lang="en-US" sz="2000" b="1" dirty="0"/>
              <a:t>5. Testing and Quality Assurance: </a:t>
            </a:r>
            <a:r>
              <a:rPr lang="en-US" sz="2000" dirty="0"/>
              <a:t>Ensure functionality, usability, and performance through rigorous testing.</a:t>
            </a:r>
          </a:p>
          <a:p>
            <a:pPr marL="114300" indent="0" algn="just">
              <a:lnSpc>
                <a:spcPct val="150000"/>
              </a:lnSpc>
              <a:buNone/>
            </a:pPr>
            <a:endParaRPr lang="en-US" sz="2000" dirty="0"/>
          </a:p>
          <a:p>
            <a:pPr>
              <a:lnSpc>
                <a:spcPct val="150000"/>
              </a:lnSpc>
            </a:pPr>
            <a:endParaRPr lang="en-US" sz="2000" dirty="0"/>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dirty="0"/>
          </a:p>
        </p:txBody>
      </p:sp>
    </p:spTree>
    <p:extLst>
      <p:ext uri="{BB962C8B-B14F-4D97-AF65-F5344CB8AC3E}">
        <p14:creationId xmlns:p14="http://schemas.microsoft.com/office/powerpoint/2010/main" val="2760898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29885" y="992333"/>
            <a:ext cx="8905009" cy="5455226"/>
          </a:xfrm>
        </p:spPr>
        <p:txBody>
          <a:bodyPr/>
          <a:lstStyle/>
          <a:p>
            <a:pPr marL="114300" indent="0" algn="just">
              <a:lnSpc>
                <a:spcPct val="150000"/>
              </a:lnSpc>
              <a:buNone/>
            </a:pPr>
            <a:r>
              <a:rPr lang="en-US" sz="2000" b="1" dirty="0"/>
              <a:t>6. Deployment and Launch: </a:t>
            </a:r>
            <a:r>
              <a:rPr lang="en-US" sz="2000" dirty="0"/>
              <a:t>Deploy the platform to production and execute a marketing strategy.</a:t>
            </a:r>
          </a:p>
          <a:p>
            <a:pPr marL="114300" indent="0" algn="just">
              <a:lnSpc>
                <a:spcPct val="150000"/>
              </a:lnSpc>
              <a:buNone/>
            </a:pPr>
            <a:r>
              <a:rPr lang="en-US" sz="2000" b="1" dirty="0"/>
              <a:t>7. User Feedback and Iteration: </a:t>
            </a:r>
            <a:r>
              <a:rPr lang="en-US" sz="2000" dirty="0"/>
              <a:t>Gather user feedback and iterate based on usage metrics and behavior.</a:t>
            </a:r>
          </a:p>
          <a:p>
            <a:pPr marL="114300" indent="0" algn="just">
              <a:lnSpc>
                <a:spcPct val="150000"/>
              </a:lnSpc>
              <a:buNone/>
            </a:pPr>
            <a:r>
              <a:rPr lang="en-US" sz="2000" b="1" dirty="0"/>
              <a:t>8. Maintenance and Support: </a:t>
            </a:r>
            <a:r>
              <a:rPr lang="en-US" sz="2000" dirty="0"/>
              <a:t>Provide ongoing maintenance and updates to keep the platform stable and secure.</a:t>
            </a:r>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8</a:t>
            </a:fld>
            <a:endParaRPr lang="en-US" dirty="0"/>
          </a:p>
        </p:txBody>
      </p:sp>
    </p:spTree>
    <p:extLst>
      <p:ext uri="{BB962C8B-B14F-4D97-AF65-F5344CB8AC3E}">
        <p14:creationId xmlns:p14="http://schemas.microsoft.com/office/powerpoint/2010/main" val="1406565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5081" y="935181"/>
            <a:ext cx="8899813" cy="5491595"/>
          </a:xfrm>
        </p:spPr>
        <p:txBody>
          <a:bodyPr/>
          <a:lstStyle/>
          <a:p>
            <a:pPr marL="114300" indent="0" algn="just">
              <a:lnSpc>
                <a:spcPct val="150000"/>
              </a:lnSpc>
              <a:buNone/>
            </a:pPr>
            <a:r>
              <a:rPr lang="en-US" sz="2800" b="1" dirty="0"/>
              <a:t>Techniques:</a:t>
            </a:r>
          </a:p>
          <a:p>
            <a:pPr marL="114300" indent="0" algn="just">
              <a:lnSpc>
                <a:spcPct val="150000"/>
              </a:lnSpc>
              <a:buNone/>
            </a:pPr>
            <a:r>
              <a:rPr lang="en-US" sz="2000" dirty="0"/>
              <a:t>Various techniques used to build StellarSnap are:</a:t>
            </a:r>
          </a:p>
          <a:p>
            <a:pPr marL="114300" indent="0" algn="just">
              <a:lnSpc>
                <a:spcPct val="150000"/>
              </a:lnSpc>
              <a:buNone/>
            </a:pPr>
            <a:r>
              <a:rPr lang="en-US" sz="2000" b="1" dirty="0"/>
              <a:t>1. HTML, or Hypertext Markup Language</a:t>
            </a:r>
            <a:r>
              <a:rPr lang="en-US" sz="2000" dirty="0"/>
              <a:t>, is the standard markup language used to create and structure content on web pages. It serves as the foundation of the World Wide Web and is essential for building websites and web applications.</a:t>
            </a:r>
          </a:p>
          <a:p>
            <a:pPr marL="114300" indent="0" algn="just">
              <a:lnSpc>
                <a:spcPct val="150000"/>
              </a:lnSpc>
              <a:buNone/>
            </a:pPr>
            <a:r>
              <a:rPr lang="en-US" sz="2000" dirty="0"/>
              <a:t>HTML consists of a series of elements or tags that define the structure and semantics of a web page. These elements include headings, paragraphs, lists, links, images, forms, tables, and more. Each element is enclosed within opening and closing tags and may contain attributes that provide additional information or modify the element's behavior. </a:t>
            </a:r>
          </a:p>
          <a:p>
            <a:pPr marL="114300" indent="0">
              <a:lnSpc>
                <a:spcPct val="150000"/>
              </a:lnSpc>
              <a:buNone/>
            </a:pPr>
            <a:endParaRPr lang="en-US" sz="2000" dirty="0"/>
          </a:p>
        </p:txBody>
      </p:sp>
      <p:sp>
        <p:nvSpPr>
          <p:cNvPr id="4" name="Date Placeholder 3"/>
          <p:cNvSpPr>
            <a:spLocks noGrp="1"/>
          </p:cNvSpPr>
          <p:nvPr>
            <p:ph type="dt" idx="10"/>
          </p:nvPr>
        </p:nvSpPr>
        <p:spPr/>
        <p:txBody>
          <a:bodyPr/>
          <a:lstStyle/>
          <a:p>
            <a:r>
              <a:rPr lang="en-US" dirty="0"/>
              <a:t>22CS016</a:t>
            </a:r>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dirty="0"/>
          </a:p>
        </p:txBody>
      </p:sp>
    </p:spTree>
    <p:extLst>
      <p:ext uri="{BB962C8B-B14F-4D97-AF65-F5344CB8AC3E}">
        <p14:creationId xmlns:p14="http://schemas.microsoft.com/office/powerpoint/2010/main" val="2351847645"/>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6578</TotalTime>
  <Words>3085</Words>
  <Application>Microsoft Office PowerPoint</Application>
  <PresentationFormat>On-screen Show (4:3)</PresentationFormat>
  <Paragraphs>252</Paragraphs>
  <Slides>39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Courier New</vt:lpstr>
      <vt:lpstr>Calibri</vt:lpstr>
      <vt:lpstr>Arial</vt:lpstr>
      <vt:lpstr>Candara</vt:lpstr>
      <vt:lpstr>Times New Roman</vt:lpstr>
      <vt:lpstr>Office Theme</vt:lpstr>
      <vt:lpstr>PowerPoint Presentation</vt:lpstr>
      <vt:lpstr>Index</vt:lpstr>
      <vt:lpstr>Objective</vt:lpstr>
      <vt:lpstr>Objective</vt:lpstr>
      <vt:lpstr>Introduction</vt:lpstr>
      <vt:lpstr>Introduction</vt:lpstr>
      <vt:lpstr>Methodology, Approach and Techniques</vt:lpstr>
      <vt:lpstr>PowerPoint Presentation</vt:lpstr>
      <vt:lpstr>PowerPoint Presentation</vt:lpstr>
      <vt:lpstr>PowerPoint Presentation</vt:lpstr>
      <vt:lpstr>Algorithm</vt:lpstr>
      <vt:lpstr>Algorithm</vt:lpstr>
      <vt:lpstr>Algorithm</vt:lpstr>
      <vt:lpstr>Flowchart</vt:lpstr>
      <vt:lpstr>Result</vt:lpstr>
      <vt:lpstr>Result</vt:lpstr>
      <vt:lpstr>Home.jsx</vt:lpstr>
      <vt:lpstr>Explanation Of Home.jsx</vt:lpstr>
      <vt:lpstr>Result</vt:lpstr>
      <vt:lpstr>Feed.jsx</vt:lpstr>
      <vt:lpstr>Explanation Of Feed.jsx</vt:lpstr>
      <vt:lpstr>Result</vt:lpstr>
      <vt:lpstr>Login.jsx</vt:lpstr>
      <vt:lpstr>Explanation Of Login.jsx</vt:lpstr>
      <vt:lpstr>Result</vt:lpstr>
      <vt:lpstr>Navbar.jsx</vt:lpstr>
      <vt:lpstr>Explanation Of Navbar.jsx</vt:lpstr>
      <vt:lpstr>Result</vt:lpstr>
      <vt:lpstr>SignUp.jsx</vt:lpstr>
      <vt:lpstr>Explanation Of SignUp.jsx</vt:lpstr>
      <vt:lpstr>Result</vt:lpstr>
      <vt:lpstr>Card.jsx</vt:lpstr>
      <vt:lpstr>Explanation Of Card.jsx</vt:lpstr>
      <vt:lpstr>Result</vt:lpstr>
      <vt:lpstr>Window.jsx</vt:lpstr>
      <vt:lpstr>Explanation Of Window.jsx</vt:lpstr>
      <vt:lpstr>Conclusion</vt:lpstr>
      <vt:lpstr>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ABC</dc:creator>
  <cp:lastModifiedBy>Prachi Anand</cp:lastModifiedBy>
  <cp:revision>83</cp:revision>
  <dcterms:created xsi:type="dcterms:W3CDTF">2010-04-09T07:36:15Z</dcterms:created>
  <dcterms:modified xsi:type="dcterms:W3CDTF">2024-04-29T03:52:41Z</dcterms:modified>
</cp:coreProperties>
</file>